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media/image23.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6.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37.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48.jp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54.jpg" ContentType="image/jpeg"/>
  <Override PartName="/ppt/notesSlides/notesSlide39.xml" ContentType="application/vnd.openxmlformats-officedocument.presentationml.notesSlide+xml"/>
  <Override PartName="/ppt/media/image55.jpg" ContentType="image/jpeg"/>
  <Override PartName="/ppt/notesSlides/notesSlide40.xml" ContentType="application/vnd.openxmlformats-officedocument.presentationml.notesSlide+xml"/>
  <Override PartName="/ppt/media/image56.jp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7.jp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60.jpg" ContentType="image/jpeg"/>
  <Override PartName="/ppt/notesSlides/notesSlide46.xml" ContentType="application/vnd.openxmlformats-officedocument.presentationml.notesSlide+xml"/>
  <Override PartName="/ppt/media/image61.jpg" ContentType="image/jpeg"/>
  <Override PartName="/ppt/notesSlides/notesSlide47.xml" ContentType="application/vnd.openxmlformats-officedocument.presentationml.notesSlide+xml"/>
  <Override PartName="/ppt/media/image62.jpg" ContentType="image/jpe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image67.jpg" ContentType="image/jpeg"/>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71.jpg" ContentType="image/jpeg"/>
  <Override PartName="/ppt/notesSlides/notesSlide61.xml" ContentType="application/vnd.openxmlformats-officedocument.presentationml.notesSlide+xml"/>
  <Override PartName="/ppt/media/image72.jpg" ContentType="image/jpeg"/>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handoutMasterIdLst>
    <p:handoutMasterId r:id="rId67"/>
  </p:handoutMasterIdLst>
  <p:sldIdLst>
    <p:sldId id="256" r:id="rId2"/>
    <p:sldId id="393" r:id="rId3"/>
    <p:sldId id="311" r:id="rId4"/>
    <p:sldId id="316" r:id="rId5"/>
    <p:sldId id="317" r:id="rId6"/>
    <p:sldId id="314" r:id="rId7"/>
    <p:sldId id="315" r:id="rId8"/>
    <p:sldId id="259" r:id="rId9"/>
    <p:sldId id="286" r:id="rId10"/>
    <p:sldId id="302" r:id="rId11"/>
    <p:sldId id="287" r:id="rId12"/>
    <p:sldId id="273" r:id="rId13"/>
    <p:sldId id="301" r:id="rId14"/>
    <p:sldId id="271" r:id="rId15"/>
    <p:sldId id="280" r:id="rId16"/>
    <p:sldId id="281" r:id="rId17"/>
    <p:sldId id="278" r:id="rId18"/>
    <p:sldId id="296" r:id="rId19"/>
    <p:sldId id="290" r:id="rId20"/>
    <p:sldId id="295" r:id="rId21"/>
    <p:sldId id="284" r:id="rId22"/>
    <p:sldId id="283" r:id="rId23"/>
    <p:sldId id="318" r:id="rId24"/>
    <p:sldId id="291" r:id="rId25"/>
    <p:sldId id="312" r:id="rId26"/>
    <p:sldId id="388" r:id="rId27"/>
    <p:sldId id="390" r:id="rId28"/>
    <p:sldId id="392" r:id="rId29"/>
    <p:sldId id="391" r:id="rId30"/>
    <p:sldId id="395" r:id="rId31"/>
    <p:sldId id="396" r:id="rId32"/>
    <p:sldId id="387" r:id="rId33"/>
    <p:sldId id="364" r:id="rId34"/>
    <p:sldId id="394" r:id="rId35"/>
    <p:sldId id="288" r:id="rId36"/>
    <p:sldId id="329" r:id="rId37"/>
    <p:sldId id="285" r:id="rId38"/>
    <p:sldId id="386" r:id="rId39"/>
    <p:sldId id="389" r:id="rId40"/>
    <p:sldId id="292" r:id="rId41"/>
    <p:sldId id="282" r:id="rId42"/>
    <p:sldId id="299" r:id="rId43"/>
    <p:sldId id="294" r:id="rId44"/>
    <p:sldId id="277" r:id="rId45"/>
    <p:sldId id="305" r:id="rId46"/>
    <p:sldId id="306" r:id="rId47"/>
    <p:sldId id="304" r:id="rId48"/>
    <p:sldId id="307" r:id="rId49"/>
    <p:sldId id="319" r:id="rId50"/>
    <p:sldId id="328" r:id="rId51"/>
    <p:sldId id="327" r:id="rId52"/>
    <p:sldId id="326" r:id="rId53"/>
    <p:sldId id="289" r:id="rId54"/>
    <p:sldId id="279" r:id="rId55"/>
    <p:sldId id="320" r:id="rId56"/>
    <p:sldId id="321" r:id="rId57"/>
    <p:sldId id="322" r:id="rId58"/>
    <p:sldId id="324" r:id="rId59"/>
    <p:sldId id="325" r:id="rId60"/>
    <p:sldId id="323" r:id="rId61"/>
    <p:sldId id="300" r:id="rId62"/>
    <p:sldId id="309" r:id="rId63"/>
    <p:sldId id="313" r:id="rId64"/>
    <p:sldId id="308"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2" userDrawn="1">
          <p15:clr>
            <a:srgbClr val="A4A3A4"/>
          </p15:clr>
        </p15:guide>
        <p15:guide id="2" orient="horz" pos="1643" userDrawn="1">
          <p15:clr>
            <a:srgbClr val="A4A3A4"/>
          </p15:clr>
        </p15:guide>
        <p15:guide id="3" pos="5504">
          <p15:clr>
            <a:srgbClr val="A4A3A4"/>
          </p15:clr>
        </p15:guide>
        <p15:guide id="4" pos="3016" userDrawn="1">
          <p15:clr>
            <a:srgbClr val="A4A3A4"/>
          </p15:clr>
        </p15:guide>
        <p15:guide id="5" pos="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B2"/>
    <a:srgbClr val="008F3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8" d="100"/>
          <a:sy n="108" d="100"/>
        </p:scale>
        <p:origin x="730" y="91"/>
      </p:cViewPr>
      <p:guideLst>
        <p:guide orient="horz" pos="282"/>
        <p:guide orient="horz" pos="1643"/>
        <p:guide pos="5504"/>
        <p:guide pos="3016"/>
        <p:guide pos="9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59DEEC-DE7E-CD44-AF7C-218B86874FF2}" type="datetimeFigureOut">
              <a:rPr lang="en-US" smtClean="0"/>
              <a:t>5/18/2023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5FB765-8FD2-684F-9F48-543BB2C45950}" type="slidenum">
              <a:rPr lang="en-US" smtClean="0"/>
              <a:t>‹#›</a:t>
            </a:fld>
            <a:endParaRPr lang="en-US"/>
          </a:p>
        </p:txBody>
      </p:sp>
    </p:spTree>
    <p:extLst>
      <p:ext uri="{BB962C8B-B14F-4D97-AF65-F5344CB8AC3E}">
        <p14:creationId xmlns:p14="http://schemas.microsoft.com/office/powerpoint/2010/main" val="5791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F89BAF-6959-3046-B943-FEE51985CEF9}" type="datetimeFigureOut">
              <a:rPr lang="en-US" smtClean="0"/>
              <a:t>5/18/2023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19760D-F85B-C647-ABC5-35EE68EC79C0}" type="slidenum">
              <a:rPr lang="en-US" smtClean="0"/>
              <a:t>‹#›</a:t>
            </a:fld>
            <a:endParaRPr lang="en-US"/>
          </a:p>
        </p:txBody>
      </p:sp>
    </p:spTree>
    <p:extLst>
      <p:ext uri="{BB962C8B-B14F-4D97-AF65-F5344CB8AC3E}">
        <p14:creationId xmlns:p14="http://schemas.microsoft.com/office/powerpoint/2010/main" val="35506054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a:t>
            </a:fld>
            <a:endParaRPr lang="en-US"/>
          </a:p>
        </p:txBody>
      </p:sp>
    </p:spTree>
    <p:extLst>
      <p:ext uri="{BB962C8B-B14F-4D97-AF65-F5344CB8AC3E}">
        <p14:creationId xmlns:p14="http://schemas.microsoft.com/office/powerpoint/2010/main" val="2953506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11</a:t>
            </a:fld>
            <a:endParaRPr lang="en-US"/>
          </a:p>
        </p:txBody>
      </p:sp>
    </p:spTree>
    <p:extLst>
      <p:ext uri="{BB962C8B-B14F-4D97-AF65-F5344CB8AC3E}">
        <p14:creationId xmlns:p14="http://schemas.microsoft.com/office/powerpoint/2010/main" val="385206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12</a:t>
            </a:fld>
            <a:endParaRPr lang="en-US"/>
          </a:p>
        </p:txBody>
      </p:sp>
    </p:spTree>
    <p:extLst>
      <p:ext uri="{BB962C8B-B14F-4D97-AF65-F5344CB8AC3E}">
        <p14:creationId xmlns:p14="http://schemas.microsoft.com/office/powerpoint/2010/main" val="4094049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13</a:t>
            </a:fld>
            <a:endParaRPr lang="en-US"/>
          </a:p>
        </p:txBody>
      </p:sp>
    </p:spTree>
    <p:extLst>
      <p:ext uri="{BB962C8B-B14F-4D97-AF65-F5344CB8AC3E}">
        <p14:creationId xmlns:p14="http://schemas.microsoft.com/office/powerpoint/2010/main" val="168940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14</a:t>
            </a:fld>
            <a:endParaRPr lang="en-US"/>
          </a:p>
        </p:txBody>
      </p:sp>
    </p:spTree>
    <p:extLst>
      <p:ext uri="{BB962C8B-B14F-4D97-AF65-F5344CB8AC3E}">
        <p14:creationId xmlns:p14="http://schemas.microsoft.com/office/powerpoint/2010/main" val="37311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15</a:t>
            </a:fld>
            <a:endParaRPr lang="en-US"/>
          </a:p>
        </p:txBody>
      </p:sp>
    </p:spTree>
    <p:extLst>
      <p:ext uri="{BB962C8B-B14F-4D97-AF65-F5344CB8AC3E}">
        <p14:creationId xmlns:p14="http://schemas.microsoft.com/office/powerpoint/2010/main" val="1920553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16</a:t>
            </a:fld>
            <a:endParaRPr lang="en-US"/>
          </a:p>
        </p:txBody>
      </p:sp>
    </p:spTree>
    <p:extLst>
      <p:ext uri="{BB962C8B-B14F-4D97-AF65-F5344CB8AC3E}">
        <p14:creationId xmlns:p14="http://schemas.microsoft.com/office/powerpoint/2010/main" val="847354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17</a:t>
            </a:fld>
            <a:endParaRPr lang="en-US"/>
          </a:p>
        </p:txBody>
      </p:sp>
    </p:spTree>
    <p:extLst>
      <p:ext uri="{BB962C8B-B14F-4D97-AF65-F5344CB8AC3E}">
        <p14:creationId xmlns:p14="http://schemas.microsoft.com/office/powerpoint/2010/main" val="3807637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18</a:t>
            </a:fld>
            <a:endParaRPr lang="en-US"/>
          </a:p>
        </p:txBody>
      </p:sp>
    </p:spTree>
    <p:extLst>
      <p:ext uri="{BB962C8B-B14F-4D97-AF65-F5344CB8AC3E}">
        <p14:creationId xmlns:p14="http://schemas.microsoft.com/office/powerpoint/2010/main" val="213709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19</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20</a:t>
            </a:fld>
            <a:endParaRPr lang="en-US"/>
          </a:p>
        </p:txBody>
      </p:sp>
    </p:spTree>
    <p:extLst>
      <p:ext uri="{BB962C8B-B14F-4D97-AF65-F5344CB8AC3E}">
        <p14:creationId xmlns:p14="http://schemas.microsoft.com/office/powerpoint/2010/main" val="239960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a:t>
            </a:fld>
            <a:endParaRPr lang="en-US"/>
          </a:p>
        </p:txBody>
      </p:sp>
    </p:spTree>
    <p:extLst>
      <p:ext uri="{BB962C8B-B14F-4D97-AF65-F5344CB8AC3E}">
        <p14:creationId xmlns:p14="http://schemas.microsoft.com/office/powerpoint/2010/main" val="439300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21</a:t>
            </a:fld>
            <a:endParaRPr lang="en-US"/>
          </a:p>
        </p:txBody>
      </p:sp>
    </p:spTree>
    <p:extLst>
      <p:ext uri="{BB962C8B-B14F-4D97-AF65-F5344CB8AC3E}">
        <p14:creationId xmlns:p14="http://schemas.microsoft.com/office/powerpoint/2010/main" val="364866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22</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23</a:t>
            </a:fld>
            <a:endParaRPr lang="en-US"/>
          </a:p>
        </p:txBody>
      </p:sp>
    </p:spTree>
    <p:extLst>
      <p:ext uri="{BB962C8B-B14F-4D97-AF65-F5344CB8AC3E}">
        <p14:creationId xmlns:p14="http://schemas.microsoft.com/office/powerpoint/2010/main" val="392641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24</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25</a:t>
            </a:fld>
            <a:endParaRPr lang="en-US"/>
          </a:p>
        </p:txBody>
      </p:sp>
    </p:spTree>
    <p:extLst>
      <p:ext uri="{BB962C8B-B14F-4D97-AF65-F5344CB8AC3E}">
        <p14:creationId xmlns:p14="http://schemas.microsoft.com/office/powerpoint/2010/main" val="1521887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26</a:t>
            </a:fld>
            <a:endParaRPr lang="en-US"/>
          </a:p>
        </p:txBody>
      </p:sp>
    </p:spTree>
    <p:extLst>
      <p:ext uri="{BB962C8B-B14F-4D97-AF65-F5344CB8AC3E}">
        <p14:creationId xmlns:p14="http://schemas.microsoft.com/office/powerpoint/2010/main" val="2513989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27</a:t>
            </a:fld>
            <a:endParaRPr lang="en-US"/>
          </a:p>
        </p:txBody>
      </p:sp>
    </p:spTree>
    <p:extLst>
      <p:ext uri="{BB962C8B-B14F-4D97-AF65-F5344CB8AC3E}">
        <p14:creationId xmlns:p14="http://schemas.microsoft.com/office/powerpoint/2010/main" val="366131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28</a:t>
            </a:fld>
            <a:endParaRPr lang="en-US"/>
          </a:p>
        </p:txBody>
      </p:sp>
    </p:spTree>
    <p:extLst>
      <p:ext uri="{BB962C8B-B14F-4D97-AF65-F5344CB8AC3E}">
        <p14:creationId xmlns:p14="http://schemas.microsoft.com/office/powerpoint/2010/main" val="99427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29</a:t>
            </a:fld>
            <a:endParaRPr lang="en-US"/>
          </a:p>
        </p:txBody>
      </p:sp>
    </p:spTree>
    <p:extLst>
      <p:ext uri="{BB962C8B-B14F-4D97-AF65-F5344CB8AC3E}">
        <p14:creationId xmlns:p14="http://schemas.microsoft.com/office/powerpoint/2010/main" val="411336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30</a:t>
            </a:fld>
            <a:endParaRPr lang="en-US"/>
          </a:p>
        </p:txBody>
      </p:sp>
    </p:spTree>
    <p:extLst>
      <p:ext uri="{BB962C8B-B14F-4D97-AF65-F5344CB8AC3E}">
        <p14:creationId xmlns:p14="http://schemas.microsoft.com/office/powerpoint/2010/main" val="1270305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a:t>
            </a:fld>
            <a:endParaRPr lang="en-US"/>
          </a:p>
        </p:txBody>
      </p:sp>
    </p:spTree>
    <p:extLst>
      <p:ext uri="{BB962C8B-B14F-4D97-AF65-F5344CB8AC3E}">
        <p14:creationId xmlns:p14="http://schemas.microsoft.com/office/powerpoint/2010/main" val="24981958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31</a:t>
            </a:fld>
            <a:endParaRPr lang="en-US"/>
          </a:p>
        </p:txBody>
      </p:sp>
    </p:spTree>
    <p:extLst>
      <p:ext uri="{BB962C8B-B14F-4D97-AF65-F5344CB8AC3E}">
        <p14:creationId xmlns:p14="http://schemas.microsoft.com/office/powerpoint/2010/main" val="1486133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32</a:t>
            </a:fld>
            <a:endParaRPr lang="en-US"/>
          </a:p>
        </p:txBody>
      </p:sp>
    </p:spTree>
    <p:extLst>
      <p:ext uri="{BB962C8B-B14F-4D97-AF65-F5344CB8AC3E}">
        <p14:creationId xmlns:p14="http://schemas.microsoft.com/office/powerpoint/2010/main" val="1131247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33</a:t>
            </a:fld>
            <a:endParaRPr lang="en-US"/>
          </a:p>
        </p:txBody>
      </p:sp>
    </p:spTree>
    <p:extLst>
      <p:ext uri="{BB962C8B-B14F-4D97-AF65-F5344CB8AC3E}">
        <p14:creationId xmlns:p14="http://schemas.microsoft.com/office/powerpoint/2010/main" val="1767106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34</a:t>
            </a:fld>
            <a:endParaRPr lang="en-US"/>
          </a:p>
        </p:txBody>
      </p:sp>
    </p:spTree>
    <p:extLst>
      <p:ext uri="{BB962C8B-B14F-4D97-AF65-F5344CB8AC3E}">
        <p14:creationId xmlns:p14="http://schemas.microsoft.com/office/powerpoint/2010/main" val="314071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35</a:t>
            </a:fld>
            <a:endParaRPr lang="en-US"/>
          </a:p>
        </p:txBody>
      </p:sp>
    </p:spTree>
    <p:extLst>
      <p:ext uri="{BB962C8B-B14F-4D97-AF65-F5344CB8AC3E}">
        <p14:creationId xmlns:p14="http://schemas.microsoft.com/office/powerpoint/2010/main" val="847354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36</a:t>
            </a:fld>
            <a:endParaRPr lang="en-US"/>
          </a:p>
        </p:txBody>
      </p:sp>
    </p:spTree>
    <p:extLst>
      <p:ext uri="{BB962C8B-B14F-4D97-AF65-F5344CB8AC3E}">
        <p14:creationId xmlns:p14="http://schemas.microsoft.com/office/powerpoint/2010/main" val="1457789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37</a:t>
            </a:fld>
            <a:endParaRPr lang="en-US"/>
          </a:p>
        </p:txBody>
      </p:sp>
    </p:spTree>
    <p:extLst>
      <p:ext uri="{BB962C8B-B14F-4D97-AF65-F5344CB8AC3E}">
        <p14:creationId xmlns:p14="http://schemas.microsoft.com/office/powerpoint/2010/main" val="787487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38</a:t>
            </a:fld>
            <a:endParaRPr lang="en-US"/>
          </a:p>
        </p:txBody>
      </p:sp>
    </p:spTree>
    <p:extLst>
      <p:ext uri="{BB962C8B-B14F-4D97-AF65-F5344CB8AC3E}">
        <p14:creationId xmlns:p14="http://schemas.microsoft.com/office/powerpoint/2010/main" val="1841250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39</a:t>
            </a:fld>
            <a:endParaRPr lang="en-US"/>
          </a:p>
        </p:txBody>
      </p:sp>
    </p:spTree>
    <p:extLst>
      <p:ext uri="{BB962C8B-B14F-4D97-AF65-F5344CB8AC3E}">
        <p14:creationId xmlns:p14="http://schemas.microsoft.com/office/powerpoint/2010/main" val="35553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40</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a:t>
            </a:fld>
            <a:endParaRPr lang="en-US"/>
          </a:p>
        </p:txBody>
      </p:sp>
    </p:spTree>
    <p:extLst>
      <p:ext uri="{BB962C8B-B14F-4D97-AF65-F5344CB8AC3E}">
        <p14:creationId xmlns:p14="http://schemas.microsoft.com/office/powerpoint/2010/main" val="2342966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41</a:t>
            </a:fld>
            <a:endParaRPr lang="en-US"/>
          </a:p>
        </p:txBody>
      </p:sp>
    </p:spTree>
    <p:extLst>
      <p:ext uri="{BB962C8B-B14F-4D97-AF65-F5344CB8AC3E}">
        <p14:creationId xmlns:p14="http://schemas.microsoft.com/office/powerpoint/2010/main" val="3859422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42</a:t>
            </a:fld>
            <a:endParaRPr lang="en-US"/>
          </a:p>
        </p:txBody>
      </p:sp>
    </p:spTree>
    <p:extLst>
      <p:ext uri="{BB962C8B-B14F-4D97-AF65-F5344CB8AC3E}">
        <p14:creationId xmlns:p14="http://schemas.microsoft.com/office/powerpoint/2010/main" val="4149114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43</a:t>
            </a:fld>
            <a:endParaRPr lang="en-US"/>
          </a:p>
        </p:txBody>
      </p:sp>
    </p:spTree>
    <p:extLst>
      <p:ext uri="{BB962C8B-B14F-4D97-AF65-F5344CB8AC3E}">
        <p14:creationId xmlns:p14="http://schemas.microsoft.com/office/powerpoint/2010/main" val="1015202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44</a:t>
            </a:fld>
            <a:endParaRPr lang="en-US"/>
          </a:p>
        </p:txBody>
      </p:sp>
    </p:spTree>
    <p:extLst>
      <p:ext uri="{BB962C8B-B14F-4D97-AF65-F5344CB8AC3E}">
        <p14:creationId xmlns:p14="http://schemas.microsoft.com/office/powerpoint/2010/main" val="3955643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45</a:t>
            </a:fld>
            <a:endParaRPr lang="en-US"/>
          </a:p>
        </p:txBody>
      </p:sp>
    </p:spTree>
    <p:extLst>
      <p:ext uri="{BB962C8B-B14F-4D97-AF65-F5344CB8AC3E}">
        <p14:creationId xmlns:p14="http://schemas.microsoft.com/office/powerpoint/2010/main" val="3073874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46</a:t>
            </a:fld>
            <a:endParaRPr lang="en-US"/>
          </a:p>
        </p:txBody>
      </p:sp>
    </p:spTree>
    <p:extLst>
      <p:ext uri="{BB962C8B-B14F-4D97-AF65-F5344CB8AC3E}">
        <p14:creationId xmlns:p14="http://schemas.microsoft.com/office/powerpoint/2010/main" val="750585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47</a:t>
            </a:fld>
            <a:endParaRPr lang="en-US"/>
          </a:p>
        </p:txBody>
      </p:sp>
    </p:spTree>
    <p:extLst>
      <p:ext uri="{BB962C8B-B14F-4D97-AF65-F5344CB8AC3E}">
        <p14:creationId xmlns:p14="http://schemas.microsoft.com/office/powerpoint/2010/main" val="2111598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48</a:t>
            </a:fld>
            <a:endParaRPr lang="en-US"/>
          </a:p>
        </p:txBody>
      </p:sp>
    </p:spTree>
    <p:extLst>
      <p:ext uri="{BB962C8B-B14F-4D97-AF65-F5344CB8AC3E}">
        <p14:creationId xmlns:p14="http://schemas.microsoft.com/office/powerpoint/2010/main" val="1596985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49</a:t>
            </a:fld>
            <a:endParaRPr lang="en-US"/>
          </a:p>
        </p:txBody>
      </p:sp>
    </p:spTree>
    <p:extLst>
      <p:ext uri="{BB962C8B-B14F-4D97-AF65-F5344CB8AC3E}">
        <p14:creationId xmlns:p14="http://schemas.microsoft.com/office/powerpoint/2010/main" val="1479317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50</a:t>
            </a:fld>
            <a:endParaRPr lang="en-US"/>
          </a:p>
        </p:txBody>
      </p:sp>
    </p:spTree>
    <p:extLst>
      <p:ext uri="{BB962C8B-B14F-4D97-AF65-F5344CB8AC3E}">
        <p14:creationId xmlns:p14="http://schemas.microsoft.com/office/powerpoint/2010/main" val="29590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a:t>
            </a:fld>
            <a:endParaRPr lang="en-US"/>
          </a:p>
        </p:txBody>
      </p:sp>
    </p:spTree>
    <p:extLst>
      <p:ext uri="{BB962C8B-B14F-4D97-AF65-F5344CB8AC3E}">
        <p14:creationId xmlns:p14="http://schemas.microsoft.com/office/powerpoint/2010/main" val="2244131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51</a:t>
            </a:fld>
            <a:endParaRPr lang="en-US"/>
          </a:p>
        </p:txBody>
      </p:sp>
    </p:spTree>
    <p:extLst>
      <p:ext uri="{BB962C8B-B14F-4D97-AF65-F5344CB8AC3E}">
        <p14:creationId xmlns:p14="http://schemas.microsoft.com/office/powerpoint/2010/main" val="9070393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52</a:t>
            </a:fld>
            <a:endParaRPr lang="en-US"/>
          </a:p>
        </p:txBody>
      </p:sp>
    </p:spTree>
    <p:extLst>
      <p:ext uri="{BB962C8B-B14F-4D97-AF65-F5344CB8AC3E}">
        <p14:creationId xmlns:p14="http://schemas.microsoft.com/office/powerpoint/2010/main" val="1009894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53</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54</a:t>
            </a:fld>
            <a:endParaRPr lang="en-US"/>
          </a:p>
        </p:txBody>
      </p:sp>
    </p:spTree>
    <p:extLst>
      <p:ext uri="{BB962C8B-B14F-4D97-AF65-F5344CB8AC3E}">
        <p14:creationId xmlns:p14="http://schemas.microsoft.com/office/powerpoint/2010/main" val="836605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55</a:t>
            </a:fld>
            <a:endParaRPr lang="en-US"/>
          </a:p>
        </p:txBody>
      </p:sp>
    </p:spTree>
    <p:extLst>
      <p:ext uri="{BB962C8B-B14F-4D97-AF65-F5344CB8AC3E}">
        <p14:creationId xmlns:p14="http://schemas.microsoft.com/office/powerpoint/2010/main" val="6850930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56</a:t>
            </a:fld>
            <a:endParaRPr lang="en-US"/>
          </a:p>
        </p:txBody>
      </p:sp>
    </p:spTree>
    <p:extLst>
      <p:ext uri="{BB962C8B-B14F-4D97-AF65-F5344CB8AC3E}">
        <p14:creationId xmlns:p14="http://schemas.microsoft.com/office/powerpoint/2010/main" val="1881832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57</a:t>
            </a:fld>
            <a:endParaRPr lang="en-US"/>
          </a:p>
        </p:txBody>
      </p:sp>
    </p:spTree>
    <p:extLst>
      <p:ext uri="{BB962C8B-B14F-4D97-AF65-F5344CB8AC3E}">
        <p14:creationId xmlns:p14="http://schemas.microsoft.com/office/powerpoint/2010/main" val="355062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58</a:t>
            </a:fld>
            <a:endParaRPr lang="en-US"/>
          </a:p>
        </p:txBody>
      </p:sp>
    </p:spTree>
    <p:extLst>
      <p:ext uri="{BB962C8B-B14F-4D97-AF65-F5344CB8AC3E}">
        <p14:creationId xmlns:p14="http://schemas.microsoft.com/office/powerpoint/2010/main" val="1054123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59</a:t>
            </a:fld>
            <a:endParaRPr lang="en-US"/>
          </a:p>
        </p:txBody>
      </p:sp>
    </p:spTree>
    <p:extLst>
      <p:ext uri="{BB962C8B-B14F-4D97-AF65-F5344CB8AC3E}">
        <p14:creationId xmlns:p14="http://schemas.microsoft.com/office/powerpoint/2010/main" val="1543491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60</a:t>
            </a:fld>
            <a:endParaRPr lang="en-US"/>
          </a:p>
        </p:txBody>
      </p:sp>
    </p:spTree>
    <p:extLst>
      <p:ext uri="{BB962C8B-B14F-4D97-AF65-F5344CB8AC3E}">
        <p14:creationId xmlns:p14="http://schemas.microsoft.com/office/powerpoint/2010/main" val="237225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7</a:t>
            </a:fld>
            <a:endParaRPr lang="en-US"/>
          </a:p>
        </p:txBody>
      </p:sp>
    </p:spTree>
    <p:extLst>
      <p:ext uri="{BB962C8B-B14F-4D97-AF65-F5344CB8AC3E}">
        <p14:creationId xmlns:p14="http://schemas.microsoft.com/office/powerpoint/2010/main" val="1472681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61</a:t>
            </a:fld>
            <a:endParaRPr lang="en-US"/>
          </a:p>
        </p:txBody>
      </p:sp>
    </p:spTree>
    <p:extLst>
      <p:ext uri="{BB962C8B-B14F-4D97-AF65-F5344CB8AC3E}">
        <p14:creationId xmlns:p14="http://schemas.microsoft.com/office/powerpoint/2010/main" val="29161628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62</a:t>
            </a:fld>
            <a:endParaRPr lang="en-US"/>
          </a:p>
        </p:txBody>
      </p:sp>
    </p:spTree>
    <p:extLst>
      <p:ext uri="{BB962C8B-B14F-4D97-AF65-F5344CB8AC3E}">
        <p14:creationId xmlns:p14="http://schemas.microsoft.com/office/powerpoint/2010/main" val="1735049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63</a:t>
            </a:fld>
            <a:endParaRPr lang="en-US"/>
          </a:p>
        </p:txBody>
      </p:sp>
    </p:spTree>
    <p:extLst>
      <p:ext uri="{BB962C8B-B14F-4D97-AF65-F5344CB8AC3E}">
        <p14:creationId xmlns:p14="http://schemas.microsoft.com/office/powerpoint/2010/main" val="116269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8</a:t>
            </a:fld>
            <a:endParaRPr lang="en-US"/>
          </a:p>
        </p:txBody>
      </p:sp>
    </p:spTree>
    <p:extLst>
      <p:ext uri="{BB962C8B-B14F-4D97-AF65-F5344CB8AC3E}">
        <p14:creationId xmlns:p14="http://schemas.microsoft.com/office/powerpoint/2010/main" val="37311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9</a:t>
            </a:fld>
            <a:endParaRPr lang="en-US"/>
          </a:p>
        </p:txBody>
      </p:sp>
    </p:spTree>
    <p:extLst>
      <p:ext uri="{BB962C8B-B14F-4D97-AF65-F5344CB8AC3E}">
        <p14:creationId xmlns:p14="http://schemas.microsoft.com/office/powerpoint/2010/main" val="4155450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10</a:t>
            </a:fld>
            <a:endParaRPr lang="en-US"/>
          </a:p>
        </p:txBody>
      </p:sp>
    </p:spTree>
    <p:extLst>
      <p:ext uri="{BB962C8B-B14F-4D97-AF65-F5344CB8AC3E}">
        <p14:creationId xmlns:p14="http://schemas.microsoft.com/office/powerpoint/2010/main" val="1033961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CCED60-378B-9D4F-A5CD-C3E0ED5FA883}"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52029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17575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132899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58137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CED60-378B-9D4F-A5CD-C3E0ED5FA883}"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298391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CCED60-378B-9D4F-A5CD-C3E0ED5FA883}"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13554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ECCED60-378B-9D4F-A5CD-C3E0ED5FA883}"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30045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CCED60-378B-9D4F-A5CD-C3E0ED5FA883}"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19591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CCED60-378B-9D4F-A5CD-C3E0ED5FA883}"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01262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CCED60-378B-9D4F-A5CD-C3E0ED5FA883}"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77610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CCED60-378B-9D4F-A5CD-C3E0ED5FA883}"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53044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ECCED60-378B-9D4F-A5CD-C3E0ED5FA883}" type="datetimeFigureOut">
              <a:rPr lang="en-US" smtClean="0"/>
              <a:t>5/18/2023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93403" y="205979"/>
            <a:ext cx="2133600" cy="273844"/>
          </a:xfrm>
          <a:prstGeom prst="rect">
            <a:avLst/>
          </a:prstGeom>
        </p:spPr>
        <p:txBody>
          <a:bodyPr vert="horz" lIns="91440" tIns="45720" rIns="91440" bIns="45720" rtlCol="0" anchor="ctr"/>
          <a:lstStyle>
            <a:lvl1pPr algn="r">
              <a:defRPr sz="1200">
                <a:solidFill>
                  <a:srgbClr val="0D62B2"/>
                </a:solidFill>
              </a:defRPr>
            </a:lvl1pPr>
          </a:lstStyle>
          <a:p>
            <a:fld id="{897B1AD0-CEE0-234F-8740-2B05DEBC40E6}" type="slidenum">
              <a:rPr lang="en-US" smtClean="0"/>
              <a:pPr/>
              <a:t>‹#›</a:t>
            </a:fld>
            <a:endParaRPr lang="en-US" dirty="0"/>
          </a:p>
        </p:txBody>
      </p:sp>
    </p:spTree>
    <p:extLst>
      <p:ext uri="{BB962C8B-B14F-4D97-AF65-F5344CB8AC3E}">
        <p14:creationId xmlns:p14="http://schemas.microsoft.com/office/powerpoint/2010/main" val="1089537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4.png"/><Relationship Id="rId7"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jpg"/><Relationship Id="rId11" Type="http://schemas.openxmlformats.org/officeDocument/2006/relationships/image" Target="../media/image24.jpe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youtu.be/lTDDHFN45iQ" TargetMode="Externa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ru.wiktionary.org/wiki/%CE%BA%CF%8C%CF%83%CE%BC%CE%BF%CF%82#%D0%94%D1%80%D0%B5%D0%B2%D0%BD%D0%B5%D0%B3%D1%80%D0%B5%D1%87%D0%B5%D1%81%D0%BA%D0%B8%D0%B9" TargetMode="External"/><Relationship Id="rId5" Type="http://schemas.openxmlformats.org/officeDocument/2006/relationships/image" Target="../media/image5.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3.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4.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5.jp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2.jp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2.jp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9.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9.jpe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9.jpe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67.jp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5.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5.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8" Type="http://schemas.openxmlformats.org/officeDocument/2006/relationships/hyperlink" Target="https://youtu.be/UBaLezAf7Yg" TargetMode="External"/><Relationship Id="rId3" Type="http://schemas.openxmlformats.org/officeDocument/2006/relationships/image" Target="../media/image4.png"/><Relationship Id="rId7" Type="http://schemas.openxmlformats.org/officeDocument/2006/relationships/image" Target="../media/image70.jpe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71.jp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2.jp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lob.png"/>
          <p:cNvPicPr>
            <a:picLocks noChangeAspect="1"/>
          </p:cNvPicPr>
          <p:nvPr/>
        </p:nvPicPr>
        <p:blipFill rotWithShape="1">
          <a:blip r:embed="rId2">
            <a:extLst>
              <a:ext uri="{28A0092B-C50C-407E-A947-70E740481C1C}">
                <a14:useLocalDpi xmlns:a14="http://schemas.microsoft.com/office/drawing/2010/main" val="0"/>
              </a:ext>
            </a:extLst>
          </a:blip>
          <a:srcRect l="23778" t="20120" r="37119"/>
          <a:stretch/>
        </p:blipFill>
        <p:spPr>
          <a:xfrm>
            <a:off x="4855308" y="0"/>
            <a:ext cx="4288692" cy="492810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1847"/>
            <a:ext cx="9144002" cy="4110036"/>
          </a:xfrm>
          <a:prstGeom prst="rect">
            <a:avLst/>
          </a:prstGeom>
        </p:spPr>
      </p:pic>
      <p:sp>
        <p:nvSpPr>
          <p:cNvPr id="6" name="Title 1"/>
          <p:cNvSpPr txBox="1">
            <a:spLocks/>
          </p:cNvSpPr>
          <p:nvPr/>
        </p:nvSpPr>
        <p:spPr>
          <a:xfrm>
            <a:off x="484094" y="3083859"/>
            <a:ext cx="8116740" cy="14038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ru-RU" sz="2400" b="1" spc="300" dirty="0">
                <a:solidFill>
                  <a:schemeClr val="bg1"/>
                </a:solidFill>
                <a:latin typeface="Trebuchet MS"/>
                <a:cs typeface="Trebuchet MS"/>
              </a:rPr>
              <a:t>Философия как форма духовной культуры</a:t>
            </a:r>
          </a:p>
        </p:txBody>
      </p:sp>
      <p:sp>
        <p:nvSpPr>
          <p:cNvPr id="9" name="Subtitle 2"/>
          <p:cNvSpPr txBox="1">
            <a:spLocks/>
          </p:cNvSpPr>
          <p:nvPr/>
        </p:nvSpPr>
        <p:spPr>
          <a:xfrm>
            <a:off x="2359703" y="931626"/>
            <a:ext cx="4687154"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ru-RU" sz="2200" dirty="0">
              <a:solidFill>
                <a:schemeClr val="tx1">
                  <a:lumMod val="65000"/>
                  <a:lumOff val="35000"/>
                </a:schemeClr>
              </a:solidFill>
              <a:latin typeface="Trebuchet MS"/>
              <a:cs typeface="Trebuchet MS"/>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2681198"/>
            <a:ext cx="2958913" cy="540010"/>
          </a:xfrm>
          <a:prstGeom prst="rect">
            <a:avLst/>
          </a:prstGeom>
        </p:spPr>
      </p:pic>
      <p:sp>
        <p:nvSpPr>
          <p:cNvPr id="5" name="Rectangle 4"/>
          <p:cNvSpPr/>
          <p:nvPr/>
        </p:nvSpPr>
        <p:spPr>
          <a:xfrm>
            <a:off x="-29308" y="4722650"/>
            <a:ext cx="4708770" cy="489233"/>
          </a:xfrm>
          <a:prstGeom prst="rect">
            <a:avLst/>
          </a:prstGeom>
          <a:solidFill>
            <a:srgbClr val="008F3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629715" y="4747948"/>
            <a:ext cx="4313515" cy="41508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ru-RU" sz="1700" i="1" dirty="0">
                <a:solidFill>
                  <a:schemeClr val="bg1"/>
                </a:solidFill>
                <a:latin typeface="Trebuchet MS"/>
                <a:cs typeface="Trebuchet MS"/>
              </a:rPr>
              <a:t>Философия</a:t>
            </a:r>
            <a:endParaRPr lang="en-US" sz="1700" i="1" dirty="0">
              <a:solidFill>
                <a:schemeClr val="bg1"/>
              </a:solidFill>
              <a:latin typeface="Trebuchet MS"/>
              <a:cs typeface="Trebuchet MS"/>
            </a:endParaRPr>
          </a:p>
        </p:txBody>
      </p:sp>
      <p:sp>
        <p:nvSpPr>
          <p:cNvPr id="3" name="Rectangle 2"/>
          <p:cNvSpPr/>
          <p:nvPr/>
        </p:nvSpPr>
        <p:spPr>
          <a:xfrm>
            <a:off x="5119075" y="4722649"/>
            <a:ext cx="3822977" cy="388696"/>
          </a:xfrm>
          <a:prstGeom prst="rect">
            <a:avLst/>
          </a:prstGeom>
        </p:spPr>
        <p:txBody>
          <a:bodyPr wrap="square">
            <a:spAutoFit/>
          </a:bodyPr>
          <a:lstStyle/>
          <a:p>
            <a:pPr>
              <a:lnSpc>
                <a:spcPct val="107000"/>
              </a:lnSpc>
              <a:spcAft>
                <a:spcPts val="800"/>
              </a:spcAft>
            </a:pPr>
            <a:r>
              <a:rPr lang="ru-RU" i="1" dirty="0">
                <a:latin typeface="Calibri" panose="020F0502020204030204" pitchFamily="34" charset="0"/>
                <a:ea typeface="Calibri" panose="020F0502020204030204" pitchFamily="34" charset="0"/>
                <a:cs typeface="Times New Roman" panose="02020603050405020304" pitchFamily="18" charset="0"/>
              </a:rPr>
              <a:t>К.ф.н. доцент Лохов С.А.</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1236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10</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783" y="64054"/>
            <a:ext cx="2411146" cy="440040"/>
          </a:xfrm>
          <a:prstGeom prst="rect">
            <a:avLst/>
          </a:prstGeom>
        </p:spPr>
      </p:pic>
      <p:sp>
        <p:nvSpPr>
          <p:cNvPr id="6" name="Title 5"/>
          <p:cNvSpPr>
            <a:spLocks noGrp="1"/>
          </p:cNvSpPr>
          <p:nvPr>
            <p:ph type="ctrTitle"/>
          </p:nvPr>
        </p:nvSpPr>
        <p:spPr>
          <a:xfrm>
            <a:off x="277906" y="1425388"/>
            <a:ext cx="8001150" cy="3392538"/>
          </a:xfrm>
        </p:spPr>
        <p:txBody>
          <a:bodyPr>
            <a:noAutofit/>
          </a:bodyPr>
          <a:lstStyle/>
          <a:p>
            <a:pPr algn="l">
              <a:lnSpc>
                <a:spcPct val="120000"/>
              </a:lnSpc>
            </a:pPr>
            <a:r>
              <a:rPr lang="ru-RU" sz="1800" i="1" dirty="0"/>
              <a:t>	 </a:t>
            </a:r>
            <a:br>
              <a:rPr lang="ru-RU" sz="2000" i="1" dirty="0"/>
            </a:br>
            <a:br>
              <a:rPr lang="ru-RU" sz="2000" dirty="0">
                <a:latin typeface="Times New Roman" panose="02020603050405020304" pitchFamily="18" charset="0"/>
                <a:cs typeface="Times New Roman" panose="02020603050405020304" pitchFamily="18" charset="0"/>
              </a:rPr>
            </a:br>
            <a:br>
              <a:rPr lang="ru-RU" sz="2000" dirty="0">
                <a:latin typeface="Times New Roman" panose="02020603050405020304" pitchFamily="18" charset="0"/>
                <a:cs typeface="Times New Roman" panose="02020603050405020304" pitchFamily="18" charset="0"/>
              </a:rPr>
            </a:br>
            <a:endParaRPr lang="ru-RU"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452282" y="-80681"/>
            <a:ext cx="4604772" cy="584775"/>
          </a:xfrm>
          <a:prstGeom prst="rect">
            <a:avLst/>
          </a:prstGeom>
        </p:spPr>
        <p:txBody>
          <a:bodyPr wrap="square">
            <a:spAutoFit/>
          </a:bodyPr>
          <a:lstStyle/>
          <a:p>
            <a:r>
              <a:rPr lang="ru-RU" sz="3200" b="1" dirty="0">
                <a:solidFill>
                  <a:srgbClr val="0070C0"/>
                </a:solidFill>
                <a:latin typeface="Times New Roman" panose="02020603050405020304" pitchFamily="18" charset="0"/>
                <a:cs typeface="Times New Roman" panose="02020603050405020304" pitchFamily="18" charset="0"/>
              </a:rPr>
              <a:t>Духовная культура: </a:t>
            </a:r>
          </a:p>
        </p:txBody>
      </p:sp>
      <p:sp>
        <p:nvSpPr>
          <p:cNvPr id="3" name="Rectangle 2"/>
          <p:cNvSpPr/>
          <p:nvPr/>
        </p:nvSpPr>
        <p:spPr>
          <a:xfrm>
            <a:off x="448235" y="860612"/>
            <a:ext cx="8579223" cy="3416320"/>
          </a:xfrm>
          <a:prstGeom prst="rect">
            <a:avLst/>
          </a:prstGeom>
        </p:spPr>
        <p:txBody>
          <a:bodyPr wrap="square">
            <a:spAutoFit/>
          </a:bodyPr>
          <a:lstStyle/>
          <a:p>
            <a:pPr hangingPunct="0">
              <a:lnSpc>
                <a:spcPct val="120000"/>
              </a:lnSpc>
              <a:spcBef>
                <a:spcPts val="0"/>
              </a:spcBef>
            </a:pPr>
            <a:r>
              <a:rPr lang="ru-RU" i="1" dirty="0">
                <a:latin typeface="Times New Roman" panose="02020603050405020304" pitchFamily="18" charset="0"/>
                <a:cs typeface="Times New Roman" panose="02020603050405020304" pitchFamily="18" charset="0"/>
              </a:rPr>
              <a:t>	Основой духовной культуры является </a:t>
            </a:r>
            <a:r>
              <a:rPr lang="ru-RU" b="1" i="1" dirty="0">
                <a:latin typeface="Times New Roman" panose="02020603050405020304" pitchFamily="18" charset="0"/>
                <a:cs typeface="Times New Roman" panose="02020603050405020304" pitchFamily="18" charset="0"/>
              </a:rPr>
              <a:t>сознание </a:t>
            </a:r>
            <a:r>
              <a:rPr lang="ru-RU" i="1" dirty="0">
                <a:latin typeface="Times New Roman" panose="02020603050405020304" pitchFamily="18" charset="0"/>
                <a:cs typeface="Times New Roman" panose="02020603050405020304" pitchFamily="18" charset="0"/>
              </a:rPr>
              <a:t>человека, поэтому закономерности развития духовной культуры определяются в конечном счете закономерностями деятельности сознания, его исторически изменяющейся структурой. </a:t>
            </a:r>
          </a:p>
          <a:p>
            <a:pPr hangingPunct="0">
              <a:lnSpc>
                <a:spcPct val="120000"/>
              </a:lnSpc>
              <a:spcBef>
                <a:spcPts val="0"/>
              </a:spcBef>
            </a:pPr>
            <a:r>
              <a:rPr lang="ru-RU" i="1" dirty="0">
                <a:latin typeface="Times New Roman" panose="02020603050405020304" pitchFamily="18" charset="0"/>
                <a:cs typeface="Times New Roman" panose="02020603050405020304" pitchFamily="18" charset="0"/>
              </a:rPr>
              <a:t>  </a:t>
            </a:r>
          </a:p>
          <a:p>
            <a:pPr hangingPunct="0">
              <a:lnSpc>
                <a:spcPct val="120000"/>
              </a:lnSpc>
              <a:spcBef>
                <a:spcPts val="0"/>
              </a:spcBef>
            </a:pPr>
            <a:r>
              <a:rPr lang="ru-RU" i="1" dirty="0">
                <a:latin typeface="Times New Roman" panose="02020603050405020304" pitchFamily="18" charset="0"/>
                <a:cs typeface="Times New Roman" panose="02020603050405020304" pitchFamily="18" charset="0"/>
              </a:rPr>
              <a:t>	Сознание всегда есть некий </a:t>
            </a:r>
            <a:r>
              <a:rPr lang="ru-RU" b="1" i="1" dirty="0">
                <a:latin typeface="Times New Roman" panose="02020603050405020304" pitchFamily="18" charset="0"/>
                <a:cs typeface="Times New Roman" panose="02020603050405020304" pitchFamily="18" charset="0"/>
              </a:rPr>
              <a:t>о б р а з </a:t>
            </a:r>
            <a:r>
              <a:rPr lang="ru-RU" i="1" dirty="0">
                <a:latin typeface="Times New Roman" panose="02020603050405020304" pitchFamily="18" charset="0"/>
                <a:cs typeface="Times New Roman" panose="02020603050405020304" pitchFamily="18" charset="0"/>
              </a:rPr>
              <a:t>действительности. Но образ - это сложно структурированный феномен. Любой образ как продукт сознания заключает в себе двойственное отношение: к отображаемому предмету и к субъекту и условиям отражения. </a:t>
            </a:r>
          </a:p>
          <a:p>
            <a:pPr hangingPunct="0">
              <a:lnSpc>
                <a:spcPct val="120000"/>
              </a:lnSpc>
              <a:spcBef>
                <a:spcPts val="0"/>
              </a:spcBef>
            </a:pPr>
            <a:r>
              <a:rPr lang="ru-RU" i="1" dirty="0"/>
              <a:t> </a:t>
            </a:r>
          </a:p>
        </p:txBody>
      </p:sp>
    </p:spTree>
    <p:extLst>
      <p:ext uri="{BB962C8B-B14F-4D97-AF65-F5344CB8AC3E}">
        <p14:creationId xmlns:p14="http://schemas.microsoft.com/office/powerpoint/2010/main" val="395659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6" name="Picture 4" descr="http://ekogradmoscow.ru/images/Olya/Novosti/57442988e57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44" y="688254"/>
            <a:ext cx="5871882" cy="419888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6015319" y="688254"/>
            <a:ext cx="3128682" cy="4002053"/>
          </a:xfrm>
        </p:spPr>
        <p:txBody>
          <a:bodyPr>
            <a:normAutofit/>
          </a:bodyPr>
          <a:lstStyle/>
          <a:p>
            <a:pPr algn="l">
              <a:lnSpc>
                <a:spcPct val="120000"/>
              </a:lnSpc>
              <a:spcBef>
                <a:spcPts val="600"/>
              </a:spcBef>
              <a:spcAft>
                <a:spcPts val="600"/>
              </a:spcAft>
            </a:pPr>
            <a:r>
              <a:rPr lang="en-US" sz="2000" i="1" dirty="0">
                <a:solidFill>
                  <a:srgbClr val="FF0000"/>
                </a:solidFill>
              </a:rPr>
              <a:t>	</a:t>
            </a:r>
            <a:r>
              <a:rPr lang="ru-RU" sz="4000" b="1" i="1" dirty="0">
                <a:solidFill>
                  <a:srgbClr val="FF0000"/>
                </a:solidFill>
                <a:latin typeface="Verdana" panose="020B0604030504040204" pitchFamily="34" charset="0"/>
                <a:ea typeface="Verdana" panose="020B0604030504040204" pitchFamily="34" charset="0"/>
              </a:rPr>
              <a:t>знания,</a:t>
            </a:r>
          </a:p>
          <a:p>
            <a:pPr algn="l">
              <a:lnSpc>
                <a:spcPct val="120000"/>
              </a:lnSpc>
              <a:spcBef>
                <a:spcPts val="600"/>
              </a:spcBef>
              <a:spcAft>
                <a:spcPts val="600"/>
              </a:spcAft>
            </a:pPr>
            <a:r>
              <a:rPr lang="ru-RU" sz="4000" i="1" dirty="0">
                <a:solidFill>
                  <a:srgbClr val="FF0000"/>
                </a:solidFill>
                <a:latin typeface="Verdana" panose="020B0604030504040204" pitchFamily="34" charset="0"/>
                <a:ea typeface="Verdana" panose="020B0604030504040204" pitchFamily="34" charset="0"/>
              </a:rPr>
              <a:t> </a:t>
            </a:r>
            <a:r>
              <a:rPr lang="en-US" b="1" dirty="0">
                <a:solidFill>
                  <a:schemeClr val="tx1"/>
                </a:solidFill>
              </a:rPr>
              <a:t>Knowledge</a:t>
            </a:r>
            <a:endParaRPr lang="ru-RU" b="1" dirty="0">
              <a:solidFill>
                <a:schemeClr val="tx1"/>
              </a:solidFill>
            </a:endParaRPr>
          </a:p>
          <a:p>
            <a:pPr algn="l">
              <a:lnSpc>
                <a:spcPct val="120000"/>
              </a:lnSpc>
              <a:spcBef>
                <a:spcPts val="600"/>
              </a:spcBef>
              <a:spcAft>
                <a:spcPts val="600"/>
              </a:spcAft>
            </a:pPr>
            <a:r>
              <a:rPr lang="ru-RU" sz="2000" i="1" dirty="0">
                <a:solidFill>
                  <a:srgbClr val="FF0000"/>
                </a:solidFill>
              </a:rPr>
              <a:t>сформулированные в понятиях и зафиксированные в языке...</a:t>
            </a:r>
          </a:p>
          <a:p>
            <a:r>
              <a:rPr lang="ru-RU" sz="2400" b="1" dirty="0">
                <a:solidFill>
                  <a:srgbClr val="FFFF00"/>
                </a:solidFill>
              </a:rPr>
              <a:t> </a:t>
            </a: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11</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363" y="4675989"/>
            <a:ext cx="2313975" cy="422306"/>
          </a:xfrm>
          <a:prstGeom prst="rect">
            <a:avLst/>
          </a:prstGeom>
        </p:spPr>
      </p:pic>
      <p:sp>
        <p:nvSpPr>
          <p:cNvPr id="2" name="Rectangle 1"/>
          <p:cNvSpPr/>
          <p:nvPr/>
        </p:nvSpPr>
        <p:spPr>
          <a:xfrm>
            <a:off x="537883" y="224118"/>
            <a:ext cx="5275772" cy="400110"/>
          </a:xfrm>
          <a:prstGeom prst="rect">
            <a:avLst/>
          </a:prstGeom>
        </p:spPr>
        <p:txBody>
          <a:bodyPr wrap="square">
            <a:spAutoFit/>
          </a:bodyPr>
          <a:lstStyle/>
          <a:p>
            <a:r>
              <a:rPr lang="ru-RU" sz="2000" b="1" i="1" dirty="0">
                <a:solidFill>
                  <a:srgbClr val="FF0000"/>
                </a:solidFill>
                <a:latin typeface="Verdana" panose="020B0604030504040204" pitchFamily="34" charset="0"/>
                <a:ea typeface="Verdana" panose="020B0604030504040204" pitchFamily="34" charset="0"/>
              </a:rPr>
              <a:t>Основание культуры:</a:t>
            </a:r>
            <a:endParaRPr lang="ru-RU" sz="20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44805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12</a:t>
            </a:fld>
            <a:endParaRPr lang="en-US" dirty="0">
              <a:solidFill>
                <a:srgbClr val="FFFFFF"/>
              </a:solidFill>
              <a:latin typeface="Trebuchet MS"/>
              <a:cs typeface="Trebuchet MS"/>
            </a:endParaRPr>
          </a:p>
        </p:txBody>
      </p:sp>
      <p:pic>
        <p:nvPicPr>
          <p:cNvPr id="2050" name="Picture 2" descr="https://im0-tub-ru.yandex.net/i?id=bd82c74f54edfe12fcbcc717e22cf5b1-l&amp;n=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144000" cy="55263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6308" y="160595"/>
            <a:ext cx="2411146" cy="440040"/>
          </a:xfrm>
          <a:prstGeom prst="rect">
            <a:avLst/>
          </a:prstGeom>
        </p:spPr>
      </p:pic>
      <p:sp>
        <p:nvSpPr>
          <p:cNvPr id="3" name="Rectangle 2"/>
          <p:cNvSpPr/>
          <p:nvPr/>
        </p:nvSpPr>
        <p:spPr>
          <a:xfrm>
            <a:off x="276484" y="600635"/>
            <a:ext cx="3892103" cy="3462486"/>
          </a:xfrm>
          <a:prstGeom prst="rect">
            <a:avLst/>
          </a:prstGeom>
        </p:spPr>
        <p:txBody>
          <a:bodyPr wrap="square">
            <a:spAutoFit/>
          </a:bodyPr>
          <a:lstStyle/>
          <a:p>
            <a:pPr>
              <a:lnSpc>
                <a:spcPct val="150000"/>
              </a:lnSpc>
            </a:pPr>
            <a:r>
              <a:rPr lang="ru-RU" sz="4000" b="1" i="1" dirty="0">
                <a:solidFill>
                  <a:srgbClr val="FF0000"/>
                </a:solidFill>
                <a:latin typeface="Verdana" panose="020B0604030504040204" pitchFamily="34" charset="0"/>
                <a:ea typeface="Verdana" panose="020B0604030504040204" pitchFamily="34" charset="0"/>
              </a:rPr>
              <a:t>... ценности,</a:t>
            </a:r>
          </a:p>
          <a:p>
            <a:pPr algn="ctr">
              <a:lnSpc>
                <a:spcPct val="150000"/>
              </a:lnSpc>
            </a:pPr>
            <a:r>
              <a:rPr lang="en-US" sz="4000" b="1" dirty="0"/>
              <a:t>values</a:t>
            </a:r>
            <a:r>
              <a:rPr lang="ru-RU" sz="4000" i="1" dirty="0">
                <a:solidFill>
                  <a:srgbClr val="FF0000"/>
                </a:solidFill>
                <a:latin typeface="Verdana" panose="020B0604030504040204" pitchFamily="34" charset="0"/>
                <a:ea typeface="Verdana" panose="020B0604030504040204" pitchFamily="34" charset="0"/>
              </a:rPr>
              <a:t> </a:t>
            </a:r>
          </a:p>
          <a:p>
            <a:pPr>
              <a:lnSpc>
                <a:spcPct val="150000"/>
              </a:lnSpc>
            </a:pPr>
            <a:r>
              <a:rPr lang="ru-RU" i="1" dirty="0">
                <a:solidFill>
                  <a:srgbClr val="FF0000"/>
                </a:solidFill>
              </a:rPr>
              <a:t>удовлетворяющие потребности человека и определяющие его интересы. </a:t>
            </a:r>
          </a:p>
          <a:p>
            <a:endParaRPr lang="ru-RU" dirty="0"/>
          </a:p>
        </p:txBody>
      </p:sp>
      <p:sp>
        <p:nvSpPr>
          <p:cNvPr id="7" name="Rectangle 6"/>
          <p:cNvSpPr/>
          <p:nvPr/>
        </p:nvSpPr>
        <p:spPr>
          <a:xfrm>
            <a:off x="537883" y="224118"/>
            <a:ext cx="5275772" cy="400110"/>
          </a:xfrm>
          <a:prstGeom prst="rect">
            <a:avLst/>
          </a:prstGeom>
        </p:spPr>
        <p:txBody>
          <a:bodyPr wrap="square">
            <a:spAutoFit/>
          </a:bodyPr>
          <a:lstStyle/>
          <a:p>
            <a:r>
              <a:rPr lang="ru-RU" sz="2000" b="1" i="1" dirty="0">
                <a:solidFill>
                  <a:srgbClr val="FF0000"/>
                </a:solidFill>
                <a:latin typeface="Verdana" panose="020B0604030504040204" pitchFamily="34" charset="0"/>
                <a:ea typeface="Verdana" panose="020B0604030504040204" pitchFamily="34" charset="0"/>
              </a:rPr>
              <a:t>Основание культуры:</a:t>
            </a:r>
            <a:endParaRPr lang="ru-RU" sz="2000"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01110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13</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389533"/>
            <a:ext cx="2411146" cy="440040"/>
          </a:xfrm>
          <a:prstGeom prst="rect">
            <a:avLst/>
          </a:prstGeom>
        </p:spPr>
      </p:pic>
      <p:sp>
        <p:nvSpPr>
          <p:cNvPr id="6" name="Title 5"/>
          <p:cNvSpPr>
            <a:spLocks noGrp="1"/>
          </p:cNvSpPr>
          <p:nvPr>
            <p:ph type="ctrTitle"/>
          </p:nvPr>
        </p:nvSpPr>
        <p:spPr>
          <a:xfrm>
            <a:off x="2205318" y="974308"/>
            <a:ext cx="6073738" cy="2620540"/>
          </a:xfrm>
        </p:spPr>
        <p:txBody>
          <a:bodyPr>
            <a:noAutofit/>
          </a:bodyPr>
          <a:lstStyle/>
          <a:p>
            <a:pPr algn="l"/>
            <a:br>
              <a:rPr lang="ru-RU" sz="2000" dirty="0">
                <a:latin typeface="Times New Roman" panose="02020603050405020304" pitchFamily="18" charset="0"/>
                <a:cs typeface="Times New Roman" panose="02020603050405020304" pitchFamily="18" charset="0"/>
              </a:rPr>
            </a:br>
            <a:br>
              <a:rPr lang="ru-RU" sz="2000" dirty="0">
                <a:latin typeface="Times New Roman" panose="02020603050405020304" pitchFamily="18" charset="0"/>
                <a:cs typeface="Times New Roman" panose="02020603050405020304" pitchFamily="18" charset="0"/>
              </a:rPr>
            </a:br>
            <a:r>
              <a:rPr lang="ru-RU" sz="2000" dirty="0">
                <a:solidFill>
                  <a:srgbClr val="FF0000"/>
                </a:solidFill>
                <a:latin typeface="Times New Roman" panose="02020603050405020304" pitchFamily="18" charset="0"/>
                <a:cs typeface="Times New Roman" panose="02020603050405020304" pitchFamily="18" charset="0"/>
              </a:rPr>
              <a:t>- </a:t>
            </a:r>
            <a:r>
              <a:rPr lang="ru-RU" sz="2400" dirty="0">
                <a:solidFill>
                  <a:srgbClr val="FF0000"/>
                </a:solidFill>
              </a:rPr>
              <a:t>мифология,</a:t>
            </a:r>
            <a:br>
              <a:rPr lang="ru-RU" sz="2400" dirty="0">
                <a:solidFill>
                  <a:srgbClr val="FF0000"/>
                </a:solidFill>
              </a:rPr>
            </a:br>
            <a:r>
              <a:rPr lang="ru-RU" sz="2400" dirty="0">
                <a:solidFill>
                  <a:srgbClr val="FF0000"/>
                </a:solidFill>
              </a:rPr>
              <a:t>- религия, </a:t>
            </a:r>
            <a:br>
              <a:rPr lang="ru-RU" sz="2400" dirty="0">
                <a:solidFill>
                  <a:srgbClr val="FF0000"/>
                </a:solidFill>
              </a:rPr>
            </a:br>
            <a:r>
              <a:rPr lang="ru-RU" sz="2400" dirty="0">
                <a:solidFill>
                  <a:srgbClr val="FF0000"/>
                </a:solidFill>
              </a:rPr>
              <a:t>- мораль, </a:t>
            </a:r>
            <a:br>
              <a:rPr lang="ru-RU" sz="2400" dirty="0">
                <a:solidFill>
                  <a:srgbClr val="FF0000"/>
                </a:solidFill>
              </a:rPr>
            </a:br>
            <a:r>
              <a:rPr lang="ru-RU" sz="2400" dirty="0">
                <a:solidFill>
                  <a:srgbClr val="FF0000"/>
                </a:solidFill>
              </a:rPr>
              <a:t>- искусство, </a:t>
            </a:r>
            <a:br>
              <a:rPr lang="ru-RU" sz="2400" dirty="0">
                <a:solidFill>
                  <a:srgbClr val="FF0000"/>
                </a:solidFill>
              </a:rPr>
            </a:br>
            <a:r>
              <a:rPr lang="ru-RU" sz="2400" dirty="0">
                <a:solidFill>
                  <a:srgbClr val="FF0000"/>
                </a:solidFill>
              </a:rPr>
              <a:t>- политическая идеология, </a:t>
            </a:r>
            <a:br>
              <a:rPr lang="ru-RU" sz="2400" dirty="0">
                <a:solidFill>
                  <a:srgbClr val="FF0000"/>
                </a:solidFill>
              </a:rPr>
            </a:br>
            <a:r>
              <a:rPr lang="ru-RU" sz="2400" dirty="0">
                <a:solidFill>
                  <a:srgbClr val="FF0000"/>
                </a:solidFill>
              </a:rPr>
              <a:t>- философия, </a:t>
            </a:r>
            <a:br>
              <a:rPr lang="ru-RU" sz="2400" dirty="0">
                <a:solidFill>
                  <a:srgbClr val="FF0000"/>
                </a:solidFill>
              </a:rPr>
            </a:br>
            <a:r>
              <a:rPr lang="ru-RU" sz="2400" dirty="0">
                <a:solidFill>
                  <a:srgbClr val="FF0000"/>
                </a:solidFill>
              </a:rPr>
              <a:t>- наука,</a:t>
            </a:r>
            <a:br>
              <a:rPr lang="ru-RU" sz="2400" dirty="0">
                <a:solidFill>
                  <a:srgbClr val="FF0000"/>
                </a:solidFill>
              </a:rPr>
            </a:br>
            <a:r>
              <a:rPr lang="ru-RU" sz="2400" dirty="0">
                <a:solidFill>
                  <a:srgbClr val="FF0000"/>
                </a:solidFill>
              </a:rPr>
              <a:t>- право. </a:t>
            </a:r>
            <a:br>
              <a:rPr lang="ru-RU" sz="2400" dirty="0">
                <a:solidFill>
                  <a:srgbClr val="FF0000"/>
                </a:solidFill>
              </a:rPr>
            </a:br>
            <a:r>
              <a:rPr lang="ru-RU" sz="2000" b="1" dirty="0">
                <a:solidFill>
                  <a:srgbClr val="FF0000"/>
                </a:solidFill>
                <a:latin typeface="Times New Roman" panose="02020603050405020304" pitchFamily="18" charset="0"/>
                <a:cs typeface="Times New Roman" panose="02020603050405020304" pitchFamily="18" charset="0"/>
              </a:rPr>
              <a:t>		</a:t>
            </a:r>
            <a:br>
              <a:rPr lang="ru-RU" sz="2000" dirty="0">
                <a:latin typeface="Times New Roman" panose="02020603050405020304" pitchFamily="18" charset="0"/>
                <a:cs typeface="Times New Roman" panose="02020603050405020304" pitchFamily="18" charset="0"/>
              </a:rPr>
            </a:br>
            <a:endParaRPr lang="ru-RU"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619024" y="97145"/>
            <a:ext cx="5707430" cy="584775"/>
          </a:xfrm>
          <a:prstGeom prst="rect">
            <a:avLst/>
          </a:prstGeom>
        </p:spPr>
        <p:txBody>
          <a:bodyPr wrap="square">
            <a:spAutoFit/>
          </a:bodyPr>
          <a:lstStyle/>
          <a:p>
            <a:r>
              <a:rPr lang="ru-RU" sz="3200" b="1" dirty="0">
                <a:solidFill>
                  <a:srgbClr val="0070C0"/>
                </a:solidFill>
                <a:latin typeface="Times New Roman" panose="02020603050405020304" pitchFamily="18" charset="0"/>
                <a:cs typeface="Times New Roman" panose="02020603050405020304" pitchFamily="18" charset="0"/>
              </a:rPr>
              <a:t>Формы духовной культуры: </a:t>
            </a:r>
          </a:p>
        </p:txBody>
      </p:sp>
      <p:sp>
        <p:nvSpPr>
          <p:cNvPr id="3" name="Rectangle 2"/>
          <p:cNvSpPr/>
          <p:nvPr/>
        </p:nvSpPr>
        <p:spPr>
          <a:xfrm>
            <a:off x="215153" y="3860341"/>
            <a:ext cx="8659905" cy="1200329"/>
          </a:xfrm>
          <a:prstGeom prst="rect">
            <a:avLst/>
          </a:prstGeom>
        </p:spPr>
        <p:txBody>
          <a:bodyPr wrap="square">
            <a:spAutoFit/>
          </a:bodyPr>
          <a:lstStyle/>
          <a:p>
            <a:r>
              <a:rPr lang="ru-RU" dirty="0"/>
              <a:t>	Каждый из них  выполняет свою роль и функцию в системе духовной культуры, в обществе в целом, вырабатывает свои собственные формы и средства освоения действительности. </a:t>
            </a:r>
            <a:br>
              <a:rPr lang="ru-RU" i="1" dirty="0"/>
            </a:br>
            <a:endParaRPr lang="ru-RU" dirty="0"/>
          </a:p>
        </p:txBody>
      </p:sp>
    </p:spTree>
    <p:extLst>
      <p:ext uri="{BB962C8B-B14F-4D97-AF65-F5344CB8AC3E}">
        <p14:creationId xmlns:p14="http://schemas.microsoft.com/office/powerpoint/2010/main" val="84646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br>
              <a:rPr lang="ru-RU" sz="2800" b="1" dirty="0">
                <a:solidFill>
                  <a:srgbClr val="0070C0"/>
                </a:solidFill>
              </a:rPr>
            </a:b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14</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389533"/>
            <a:ext cx="2411146" cy="440040"/>
          </a:xfrm>
          <a:prstGeom prst="rect">
            <a:avLst/>
          </a:prstGeom>
        </p:spPr>
      </p:pic>
      <p:sp>
        <p:nvSpPr>
          <p:cNvPr id="3" name="Rectangle 2"/>
          <p:cNvSpPr/>
          <p:nvPr/>
        </p:nvSpPr>
        <p:spPr>
          <a:xfrm>
            <a:off x="1075764" y="762000"/>
            <a:ext cx="7817223" cy="2677656"/>
          </a:xfrm>
          <a:prstGeom prst="rect">
            <a:avLst/>
          </a:prstGeom>
        </p:spPr>
        <p:txBody>
          <a:bodyPr wrap="square">
            <a:spAutoFit/>
          </a:bodyPr>
          <a:lstStyle/>
          <a:p>
            <a:pPr>
              <a:lnSpc>
                <a:spcPct val="150000"/>
              </a:lnSpc>
            </a:pPr>
            <a:r>
              <a:rPr lang="ru-RU" sz="2800" i="1" dirty="0">
                <a:solidFill>
                  <a:srgbClr val="FF0000"/>
                </a:solidFill>
                <a:latin typeface="Times New Roman" panose="02020603050405020304" pitchFamily="18" charset="0"/>
                <a:cs typeface="Times New Roman" panose="02020603050405020304" pitchFamily="18" charset="0"/>
              </a:rPr>
              <a:t>рефлексия над основаниями продуктивной человеческой деятельности </a:t>
            </a:r>
          </a:p>
          <a:p>
            <a:r>
              <a:rPr lang="ru-RU" sz="2800" i="1" dirty="0">
                <a:solidFill>
                  <a:srgbClr val="FF0000"/>
                </a:solidFill>
                <a:latin typeface="Times New Roman" panose="02020603050405020304" pitchFamily="18" charset="0"/>
                <a:cs typeface="Times New Roman" panose="02020603050405020304" pitchFamily="18" charset="0"/>
              </a:rPr>
              <a:t>и осознание возможных перспектив этой деятельности.</a:t>
            </a:r>
            <a:br>
              <a:rPr lang="ru-RU" sz="2800" dirty="0">
                <a:solidFill>
                  <a:srgbClr val="FF0000"/>
                </a:solidFill>
                <a:latin typeface="Times New Roman" panose="02020603050405020304" pitchFamily="18" charset="0"/>
                <a:cs typeface="Times New Roman" panose="02020603050405020304" pitchFamily="18" charset="0"/>
              </a:rPr>
            </a:br>
            <a:endParaRPr lang="ru-RU" sz="2800" dirty="0">
              <a:solidFill>
                <a:srgbClr val="FF0000"/>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403412" y="-116541"/>
            <a:ext cx="5712126" cy="114915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br>
              <a:rPr lang="ru-RU" sz="3200" b="1" dirty="0">
                <a:solidFill>
                  <a:srgbClr val="0070C0"/>
                </a:solidFill>
              </a:rPr>
            </a:br>
            <a:r>
              <a:rPr lang="ru-RU" sz="3200" b="1" dirty="0">
                <a:solidFill>
                  <a:srgbClr val="0070C0"/>
                </a:solidFill>
                <a:latin typeface="Times New Roman" panose="02020603050405020304" pitchFamily="18" charset="0"/>
                <a:cs typeface="Times New Roman" panose="02020603050405020304" pitchFamily="18" charset="0"/>
              </a:rPr>
              <a:t>Философия</a:t>
            </a:r>
            <a:r>
              <a:rPr lang="ru-RU" sz="3200" b="1" i="1" dirty="0">
                <a:solidFill>
                  <a:srgbClr val="0070C0"/>
                </a:solidFill>
              </a:rPr>
              <a:t> </a:t>
            </a:r>
            <a:r>
              <a:rPr lang="ru-RU" sz="3200" b="1" dirty="0">
                <a:solidFill>
                  <a:srgbClr val="0070C0"/>
                </a:solidFill>
              </a:rPr>
              <a:t> – это </a:t>
            </a:r>
            <a:br>
              <a:rPr lang="ru-RU" sz="3200" b="1" dirty="0">
                <a:solidFill>
                  <a:srgbClr val="0070C0"/>
                </a:solidFill>
                <a:latin typeface="Trebuchet MS"/>
                <a:cs typeface="Trebuchet MS"/>
              </a:rPr>
            </a:br>
            <a:endParaRPr lang="en-US" sz="3200" b="1" dirty="0">
              <a:solidFill>
                <a:srgbClr val="0070C0"/>
              </a:solidFill>
              <a:latin typeface="Trebuchet MS"/>
              <a:cs typeface="Trebuchet MS"/>
            </a:endParaRPr>
          </a:p>
        </p:txBody>
      </p:sp>
      <p:sp>
        <p:nvSpPr>
          <p:cNvPr id="7" name="Rectangle 6"/>
          <p:cNvSpPr/>
          <p:nvPr/>
        </p:nvSpPr>
        <p:spPr>
          <a:xfrm>
            <a:off x="475129" y="3101788"/>
            <a:ext cx="8262471" cy="1138773"/>
          </a:xfrm>
          <a:prstGeom prst="rect">
            <a:avLst/>
          </a:prstGeom>
        </p:spPr>
        <p:txBody>
          <a:bodyPr wrap="square">
            <a:spAutoFit/>
          </a:bodyPr>
          <a:lstStyle/>
          <a:p>
            <a:endParaRPr lang="ru-RU" dirty="0">
              <a:solidFill>
                <a:srgbClr val="FF0000"/>
              </a:solidFill>
              <a:latin typeface="Times New Roman" panose="02020603050405020304" pitchFamily="18" charset="0"/>
              <a:cs typeface="Times New Roman" panose="02020603050405020304" pitchFamily="18" charset="0"/>
            </a:endParaRPr>
          </a:p>
          <a:p>
            <a:r>
              <a:rPr lang="ru-RU" sz="3200" b="1" dirty="0">
                <a:latin typeface="Times New Roman" panose="02020603050405020304" pitchFamily="18" charset="0"/>
                <a:cs typeface="Times New Roman" panose="02020603050405020304" pitchFamily="18" charset="0"/>
              </a:rPr>
              <a:t>Рефлексия</a:t>
            </a:r>
            <a:r>
              <a:rPr lang="ru-RU" dirty="0">
                <a:latin typeface="Times New Roman" panose="02020603050405020304" pitchFamily="18" charset="0"/>
                <a:cs typeface="Times New Roman" panose="02020603050405020304" pitchFamily="18" charset="0"/>
              </a:rPr>
              <a:t> – это особый тип мышления, мышление обращенное на само себя, на выявление собственных предпосылок. Мышление о мышлении.</a:t>
            </a:r>
            <a:endParaRPr lang="ru-RU" dirty="0"/>
          </a:p>
        </p:txBody>
      </p:sp>
    </p:spTree>
    <p:extLst>
      <p:ext uri="{BB962C8B-B14F-4D97-AF65-F5344CB8AC3E}">
        <p14:creationId xmlns:p14="http://schemas.microsoft.com/office/powerpoint/2010/main" val="40314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r>
              <a:rPr lang="ru-RU" sz="2800" b="1" dirty="0">
                <a:solidFill>
                  <a:srgbClr val="0070C0"/>
                </a:solidFill>
                <a:latin typeface="Times New Roman" panose="02020603050405020304" pitchFamily="18" charset="0"/>
                <a:cs typeface="Times New Roman" panose="02020603050405020304" pitchFamily="18" charset="0"/>
              </a:rPr>
              <a:t>Философия</a:t>
            </a:r>
            <a:r>
              <a:rPr lang="ru-RU" sz="2800" b="1" i="1" dirty="0">
                <a:solidFill>
                  <a:srgbClr val="0070C0"/>
                </a:solidFill>
              </a:rPr>
              <a:t> </a:t>
            </a:r>
            <a:r>
              <a:rPr lang="ru-RU" sz="2800" b="1" dirty="0">
                <a:solidFill>
                  <a:srgbClr val="0070C0"/>
                </a:solidFill>
              </a:rPr>
              <a:t> – это </a:t>
            </a:r>
            <a:br>
              <a:rPr lang="ru-RU" sz="2800" b="1" dirty="0">
                <a:solidFill>
                  <a:srgbClr val="0070C0"/>
                </a:solidFill>
                <a:latin typeface="Trebuchet MS"/>
                <a:cs typeface="Trebuchet MS"/>
              </a:rPr>
            </a:br>
            <a:br>
              <a:rPr lang="en-US" sz="2800" b="1" dirty="0">
                <a:solidFill>
                  <a:srgbClr val="0070C0"/>
                </a:solidFill>
                <a:latin typeface="Trebuchet MS"/>
                <a:cs typeface="Trebuchet MS"/>
              </a:rPr>
            </a:br>
            <a:r>
              <a:rPr lang="ru-RU" sz="2800" b="1" dirty="0">
                <a:solidFill>
                  <a:srgbClr val="0070C0"/>
                </a:solidFill>
              </a:rPr>
              <a:t>	</a:t>
            </a: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15</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2630" y="304800"/>
            <a:ext cx="2044970" cy="450869"/>
          </a:xfrm>
          <a:prstGeom prst="rect">
            <a:avLst/>
          </a:prstGeom>
        </p:spPr>
      </p:pic>
      <p:sp>
        <p:nvSpPr>
          <p:cNvPr id="3" name="Rectangle 2"/>
          <p:cNvSpPr/>
          <p:nvPr/>
        </p:nvSpPr>
        <p:spPr>
          <a:xfrm>
            <a:off x="276484" y="489454"/>
            <a:ext cx="8303312" cy="4339650"/>
          </a:xfrm>
          <a:prstGeom prst="rect">
            <a:avLst/>
          </a:prstGeom>
        </p:spPr>
        <p:txBody>
          <a:bodyPr wrap="square">
            <a:spAutoFit/>
          </a:bodyPr>
          <a:lstStyle/>
          <a:p>
            <a:pPr marL="342900" indent="-342900" algn="just">
              <a:lnSpc>
                <a:spcPct val="150000"/>
              </a:lnSpc>
              <a:spcAft>
                <a:spcPts val="0"/>
              </a:spcAft>
              <a:buFont typeface="Wingdings" pitchFamily="2" charset="2"/>
              <a:buChar char="Ø"/>
            </a:pPr>
            <a:r>
              <a:rPr lang="ru-RU" sz="2000" dirty="0">
                <a:latin typeface="Times New Roman" panose="02020603050405020304" pitchFamily="18" charset="0"/>
                <a:cs typeface="Times New Roman" panose="02020603050405020304" pitchFamily="18" charset="0"/>
              </a:rPr>
              <a:t>	рефлексия над основаниями культуры, или </a:t>
            </a:r>
          </a:p>
          <a:p>
            <a:pPr algn="just">
              <a:lnSpc>
                <a:spcPct val="150000"/>
              </a:lnSpc>
              <a:spcAft>
                <a:spcPts val="0"/>
              </a:spcAft>
            </a:pPr>
            <a:r>
              <a:rPr lang="ru-RU" sz="2000" dirty="0">
                <a:latin typeface="Times New Roman" panose="02020603050405020304" pitchFamily="18" charset="0"/>
                <a:cs typeface="Times New Roman" panose="02020603050405020304" pitchFamily="18" charset="0"/>
              </a:rPr>
              <a:t>	рефлексия над знаниями и ценностями, </a:t>
            </a:r>
            <a:endParaRPr lang="en-US" sz="20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которые находятся в 	основании культуры.</a:t>
            </a:r>
          </a:p>
          <a:p>
            <a:pPr marL="342900" indent="-342900" algn="just">
              <a:lnSpc>
                <a:spcPct val="150000"/>
              </a:lnSpc>
              <a:spcAft>
                <a:spcPts val="0"/>
              </a:spcAft>
              <a:buFont typeface="Wingdings" pitchFamily="2" charset="2"/>
              <a:buChar char="Ø"/>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не сводима ни к одной из форм духовной культуры. </a:t>
            </a:r>
          </a:p>
          <a:p>
            <a:pPr marL="342900" indent="-342900" algn="just">
              <a:lnSpc>
                <a:spcPct val="150000"/>
              </a:lnSpc>
              <a:buFont typeface="Wingdings" pitchFamily="2" charset="2"/>
              <a:buChar char="Ø"/>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к</a:t>
            </a:r>
            <a:r>
              <a:rPr lang="ru-RU" sz="2000" dirty="0">
                <a:latin typeface="Times New Roman" panose="02020603050405020304" pitchFamily="18" charset="0"/>
                <a:cs typeface="Times New Roman" panose="02020603050405020304" pitchFamily="18" charset="0"/>
              </a:rPr>
              <a:t>ак рационально-теоретическая форма сознания, философия выступает самосознанием общечеловеческой культуры, выдвигая рациональные и ценностные ориентиры перед Человеком и Обществом. </a:t>
            </a:r>
          </a:p>
          <a:p>
            <a:pPr algn="just">
              <a:lnSpc>
                <a:spcPct val="150000"/>
              </a:lnSpc>
              <a:spcAft>
                <a:spcPts val="0"/>
              </a:spcAft>
            </a:pPr>
            <a:endParaRPr lang="ru-RU"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197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16</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389533"/>
            <a:ext cx="2411146" cy="440040"/>
          </a:xfrm>
          <a:prstGeom prst="rect">
            <a:avLst/>
          </a:prstGeom>
        </p:spPr>
      </p:pic>
      <p:pic>
        <p:nvPicPr>
          <p:cNvPr id="3076" name="Picture 4" descr="https://www.thefamouspeople.com/profiles/images/og-georg-wilhelm-friedrich-hegel-814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4579" y="1349698"/>
            <a:ext cx="5097524" cy="291287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88069" y="1242189"/>
            <a:ext cx="4461752" cy="2308324"/>
          </a:xfrm>
          <a:prstGeom prst="rect">
            <a:avLst/>
          </a:prstGeom>
        </p:spPr>
        <p:txBody>
          <a:bodyPr wrap="square">
            <a:spAutoFit/>
          </a:bodyPr>
          <a:lstStyle/>
          <a:p>
            <a:pPr>
              <a:lnSpc>
                <a:spcPct val="150000"/>
              </a:lnSpc>
            </a:pPr>
            <a:r>
              <a:rPr lang="ru-RU" sz="2400" b="1" i="1" dirty="0">
                <a:solidFill>
                  <a:srgbClr val="FF0000"/>
                </a:solidFill>
                <a:latin typeface="Verdana" pitchFamily="34" charset="0"/>
                <a:ea typeface="Verdana" pitchFamily="34" charset="0"/>
                <a:cs typeface="Verdana" pitchFamily="34" charset="0"/>
              </a:rPr>
              <a:t>	</a:t>
            </a:r>
          </a:p>
          <a:p>
            <a:pPr algn="ctr">
              <a:lnSpc>
                <a:spcPct val="150000"/>
              </a:lnSpc>
            </a:pPr>
            <a:r>
              <a:rPr lang="ru-RU" sz="2400" b="1" i="1" dirty="0">
                <a:solidFill>
                  <a:srgbClr val="FF0000"/>
                </a:solidFill>
                <a:latin typeface="Verdana" pitchFamily="34" charset="0"/>
                <a:ea typeface="Verdana" pitchFamily="34" charset="0"/>
                <a:cs typeface="Verdana" pitchFamily="34" charset="0"/>
              </a:rPr>
              <a:t>	"Философия </a:t>
            </a:r>
          </a:p>
          <a:p>
            <a:pPr algn="ctr">
              <a:lnSpc>
                <a:spcPct val="150000"/>
              </a:lnSpc>
            </a:pPr>
            <a:r>
              <a:rPr lang="ru-RU" sz="2400" b="1" i="1" dirty="0">
                <a:solidFill>
                  <a:srgbClr val="FF0000"/>
                </a:solidFill>
                <a:latin typeface="Verdana" pitchFamily="34" charset="0"/>
                <a:ea typeface="Verdana" pitchFamily="34" charset="0"/>
                <a:cs typeface="Verdana" pitchFamily="34" charset="0"/>
              </a:rPr>
              <a:t>- это эпоха схваченная мыслью"</a:t>
            </a:r>
          </a:p>
        </p:txBody>
      </p:sp>
      <p:sp>
        <p:nvSpPr>
          <p:cNvPr id="6" name="Прямоугольник 5"/>
          <p:cNvSpPr/>
          <p:nvPr/>
        </p:nvSpPr>
        <p:spPr>
          <a:xfrm>
            <a:off x="324255" y="181583"/>
            <a:ext cx="5945101" cy="954107"/>
          </a:xfrm>
          <a:prstGeom prst="rect">
            <a:avLst/>
          </a:prstGeom>
        </p:spPr>
        <p:txBody>
          <a:bodyPr wrap="square">
            <a:spAutoFit/>
          </a:bodyPr>
          <a:lstStyle/>
          <a:p>
            <a:r>
              <a:rPr lang="ru-RU" sz="2000" b="1" i="1" dirty="0">
                <a:latin typeface="Verdana" pitchFamily="34" charset="0"/>
                <a:ea typeface="Verdana" pitchFamily="34" charset="0"/>
                <a:cs typeface="Verdana" pitchFamily="34" charset="0"/>
              </a:rPr>
              <a:t>Гегель Георг Вильгельм Фридрих</a:t>
            </a:r>
          </a:p>
          <a:p>
            <a:r>
              <a:rPr lang="ru-RU" dirty="0">
                <a:latin typeface="Times New Roman" pitchFamily="18" charset="0"/>
                <a:cs typeface="Times New Roman" pitchFamily="18" charset="0"/>
              </a:rPr>
              <a:t>1770 - 1831 гг. (61 год), Берлин, Пруссия. </a:t>
            </a:r>
          </a:p>
          <a:p>
            <a:r>
              <a:rPr lang="ru-RU" dirty="0">
                <a:latin typeface="Times New Roman" pitchFamily="18" charset="0"/>
                <a:cs typeface="Times New Roman" pitchFamily="18" charset="0"/>
              </a:rPr>
              <a:t>абсолютный идеализм, диалектика.</a:t>
            </a:r>
          </a:p>
        </p:txBody>
      </p:sp>
    </p:spTree>
    <p:extLst>
      <p:ext uri="{BB962C8B-B14F-4D97-AF65-F5344CB8AC3E}">
        <p14:creationId xmlns:p14="http://schemas.microsoft.com/office/powerpoint/2010/main" val="1504983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862" y="215153"/>
            <a:ext cx="3012609" cy="1210235"/>
          </a:xfrm>
        </p:spPr>
        <p:txBody>
          <a:bodyPr>
            <a:noAutofit/>
          </a:bodyPr>
          <a:lstStyle/>
          <a:p>
            <a:pPr algn="l"/>
            <a:r>
              <a:rPr lang="ru-RU" sz="2800" b="1" dirty="0">
                <a:solidFill>
                  <a:srgbClr val="0070C0"/>
                </a:solidFill>
              </a:rPr>
              <a:t>		</a:t>
            </a: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17</a:t>
            </a:fld>
            <a:endParaRPr lang="en-US" dirty="0">
              <a:solidFill>
                <a:srgbClr val="FFFFFF"/>
              </a:solidFill>
              <a:latin typeface="Trebuchet MS"/>
              <a:cs typeface="Trebuchet MS"/>
            </a:endParaRPr>
          </a:p>
        </p:txBody>
      </p:sp>
      <p:pic>
        <p:nvPicPr>
          <p:cNvPr id="1026" name="Picture 2" descr="F:\МОИ ПРЕЗЕНТАЦИИ\Что такое философия\maxresdefault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918" y="162981"/>
            <a:ext cx="2411146" cy="440040"/>
          </a:xfrm>
          <a:prstGeom prst="rect">
            <a:avLst/>
          </a:prstGeom>
        </p:spPr>
      </p:pic>
    </p:spTree>
    <p:extLst>
      <p:ext uri="{BB962C8B-B14F-4D97-AF65-F5344CB8AC3E}">
        <p14:creationId xmlns:p14="http://schemas.microsoft.com/office/powerpoint/2010/main" val="2896561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862" y="215153"/>
            <a:ext cx="3012609" cy="1210235"/>
          </a:xfrm>
        </p:spPr>
        <p:txBody>
          <a:bodyPr>
            <a:noAutofit/>
          </a:bodyPr>
          <a:lstStyle/>
          <a:p>
            <a:pPr algn="l"/>
            <a:r>
              <a:rPr lang="ru-RU" sz="2800" b="1" dirty="0">
                <a:solidFill>
                  <a:srgbClr val="0070C0"/>
                </a:solidFill>
              </a:rPr>
              <a:t>		</a:t>
            </a: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18</a:t>
            </a:fld>
            <a:endParaRPr lang="en-US" dirty="0">
              <a:solidFill>
                <a:srgbClr val="FFFFFF"/>
              </a:solidFill>
              <a:latin typeface="Trebuchet MS"/>
              <a:cs typeface="Trebuchet MS"/>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3" y="24769"/>
            <a:ext cx="2149449" cy="320862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2190" y="0"/>
            <a:ext cx="2180651" cy="311472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3831" y="2238375"/>
            <a:ext cx="1905000" cy="29051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9334" y="11443"/>
            <a:ext cx="2197017" cy="2863896"/>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6410" y="-6560"/>
            <a:ext cx="2061173" cy="286389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6983" y="1959419"/>
            <a:ext cx="2197016" cy="3184081"/>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0804" y="2388450"/>
            <a:ext cx="1964428" cy="2770745"/>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6425" y="2064830"/>
            <a:ext cx="2005641" cy="3056215"/>
          </a:xfrm>
          <a:prstGeom prst="rect">
            <a:avLst/>
          </a:prstGeom>
        </p:spPr>
      </p:pic>
    </p:spTree>
    <p:extLst>
      <p:ext uri="{BB962C8B-B14F-4D97-AF65-F5344CB8AC3E}">
        <p14:creationId xmlns:p14="http://schemas.microsoft.com/office/powerpoint/2010/main" val="139128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77" y="246434"/>
            <a:ext cx="6345430" cy="1295379"/>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19</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389533"/>
            <a:ext cx="2411146" cy="440040"/>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5122" name="Picture 2" descr="F:\МОИ ПРЕЗЕНТАЦИИ\Что такое философия\philosoph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
            <a:ext cx="9144000" cy="512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315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2050" name="Picture 2" descr="https://cdn.pixabay.com/photo/2017/05/09/10/59/sun-2297961_1280.jpg">
            <a:extLst>
              <a:ext uri="{FF2B5EF4-FFF2-40B4-BE49-F238E27FC236}">
                <a16:creationId xmlns:a16="http://schemas.microsoft.com/office/drawing/2014/main" id="{6C013CF4-57D4-4BC8-9A77-DE587B256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5136" y="1087822"/>
            <a:ext cx="5399283" cy="3602487"/>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C35B33DA-D489-44A6-A904-CA1E6F1D2C94}"/>
              </a:ext>
            </a:extLst>
          </p:cNvPr>
          <p:cNvSpPr/>
          <p:nvPr/>
        </p:nvSpPr>
        <p:spPr>
          <a:xfrm>
            <a:off x="439479" y="363121"/>
            <a:ext cx="8539432" cy="595932"/>
          </a:xfrm>
          <a:prstGeom prst="rect">
            <a:avLst/>
          </a:prstGeom>
        </p:spPr>
        <p:txBody>
          <a:bodyPr wrap="square">
            <a:spAutoFit/>
          </a:bodyPr>
          <a:lstStyle/>
          <a:p>
            <a:pPr>
              <a:lnSpc>
                <a:spcPct val="107000"/>
              </a:lnSpc>
              <a:spcAft>
                <a:spcPts val="800"/>
              </a:spcAft>
            </a:pPr>
            <a:r>
              <a:rPr lang="ru-RU" sz="3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Солнце светит всем одинаково.</a:t>
            </a:r>
          </a:p>
        </p:txBody>
      </p:sp>
      <p:sp>
        <p:nvSpPr>
          <p:cNvPr id="6" name="Прямоугольник 5">
            <a:extLst>
              <a:ext uri="{FF2B5EF4-FFF2-40B4-BE49-F238E27FC236}">
                <a16:creationId xmlns:a16="http://schemas.microsoft.com/office/drawing/2014/main" id="{8C29FC4B-E3BB-4D5C-B2C8-D28C64B8A4F1}"/>
              </a:ext>
            </a:extLst>
          </p:cNvPr>
          <p:cNvSpPr/>
          <p:nvPr/>
        </p:nvSpPr>
        <p:spPr>
          <a:xfrm>
            <a:off x="248094" y="2387084"/>
            <a:ext cx="4794548" cy="769441"/>
          </a:xfrm>
          <a:prstGeom prst="rect">
            <a:avLst/>
          </a:prstGeom>
        </p:spPr>
        <p:txBody>
          <a:bodyPr wrap="square">
            <a:spAutoFit/>
          </a:bodyPr>
          <a:lstStyle/>
          <a:p>
            <a:r>
              <a:rPr lang="en-US" sz="4400" b="1" dirty="0">
                <a:solidFill>
                  <a:srgbClr val="FF0000"/>
                </a:solidFill>
                <a:latin typeface="Arial" panose="020B0604020202020204" pitchFamily="34" charset="0"/>
              </a:rPr>
              <a:t>the sun</a:t>
            </a:r>
            <a:endParaRPr lang="ru-RU" sz="4400" b="1" dirty="0">
              <a:solidFill>
                <a:srgbClr val="FF0000"/>
              </a:solidFill>
            </a:endParaRPr>
          </a:p>
        </p:txBody>
      </p:sp>
    </p:spTree>
    <p:extLst>
      <p:ext uri="{BB962C8B-B14F-4D97-AF65-F5344CB8AC3E}">
        <p14:creationId xmlns:p14="http://schemas.microsoft.com/office/powerpoint/2010/main" val="168314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513" y="416342"/>
            <a:ext cx="5432612" cy="4164290"/>
          </a:xfrm>
          <a:prstGeom prst="rect">
            <a:avLst/>
          </a:prstGeom>
        </p:spPr>
      </p:pic>
      <p:sp>
        <p:nvSpPr>
          <p:cNvPr id="2" name="Title 1"/>
          <p:cNvSpPr>
            <a:spLocks noGrp="1"/>
          </p:cNvSpPr>
          <p:nvPr>
            <p:ph type="ctrTitle"/>
          </p:nvPr>
        </p:nvSpPr>
        <p:spPr>
          <a:xfrm>
            <a:off x="636494" y="-215153"/>
            <a:ext cx="6857999" cy="1218219"/>
          </a:xfrm>
        </p:spPr>
        <p:txBody>
          <a:bodyPr>
            <a:noAutofit/>
          </a:bodyPr>
          <a:lstStyle/>
          <a:p>
            <a:pPr algn="l"/>
            <a:r>
              <a:rPr lang="ru-RU" sz="2800" b="1" dirty="0">
                <a:solidFill>
                  <a:srgbClr val="0070C0"/>
                </a:solidFill>
              </a:rPr>
              <a:t>	</a:t>
            </a:r>
            <a:r>
              <a:rPr lang="ru-RU" sz="2400" b="1" dirty="0">
                <a:solidFill>
                  <a:srgbClr val="0070C0"/>
                </a:solidFill>
              </a:rPr>
              <a:t>Философия как форма духовной культуры	</a:t>
            </a:r>
            <a:br>
              <a:rPr lang="ru-RU" sz="2400" b="1" dirty="0">
                <a:solidFill>
                  <a:srgbClr val="0070C0"/>
                </a:solidFill>
              </a:rPr>
            </a:br>
            <a:endParaRPr lang="en-US" sz="24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20</a:t>
            </a:fld>
            <a:endParaRPr lang="en-US" dirty="0">
              <a:solidFill>
                <a:srgbClr val="FFFFFF"/>
              </a:solidFill>
              <a:latin typeface="Trebuchet MS"/>
              <a:cs typeface="Trebuchet MS"/>
            </a:endParaRPr>
          </a:p>
        </p:txBody>
      </p:sp>
      <p:sp>
        <p:nvSpPr>
          <p:cNvPr id="6" name="Rectangle 5"/>
          <p:cNvSpPr/>
          <p:nvPr/>
        </p:nvSpPr>
        <p:spPr>
          <a:xfrm>
            <a:off x="142875" y="322730"/>
            <a:ext cx="3568513" cy="5078313"/>
          </a:xfrm>
          <a:prstGeom prst="rect">
            <a:avLst/>
          </a:prstGeom>
        </p:spPr>
        <p:txBody>
          <a:bodyPr wrap="square">
            <a:spAutoFit/>
          </a:bodyPr>
          <a:lstStyle/>
          <a:p>
            <a:pPr>
              <a:lnSpc>
                <a:spcPct val="120000"/>
              </a:lnSpc>
            </a:pPr>
            <a:r>
              <a:rPr lang="ru-RU" dirty="0">
                <a:latin typeface="Times New Roman" panose="02020603050405020304" pitchFamily="18" charset="0"/>
                <a:cs typeface="Times New Roman" panose="02020603050405020304" pitchFamily="18" charset="0"/>
              </a:rPr>
              <a:t>	Древние греки вводят представление о философии как</a:t>
            </a:r>
            <a:r>
              <a:rPr lang="ru-RU" i="1" dirty="0">
                <a:latin typeface="Times New Roman" panose="02020603050405020304" pitchFamily="18" charset="0"/>
                <a:cs typeface="Times New Roman" panose="02020603050405020304" pitchFamily="18" charset="0"/>
              </a:rPr>
              <a:t> о любви к мудрости.</a:t>
            </a:r>
            <a:r>
              <a:rPr lang="ru-RU" dirty="0">
                <a:latin typeface="Times New Roman" panose="02020603050405020304" pitchFamily="18" charset="0"/>
                <a:cs typeface="Times New Roman" panose="02020603050405020304" pitchFamily="18" charset="0"/>
              </a:rPr>
              <a:t> </a:t>
            </a:r>
          </a:p>
          <a:p>
            <a:pPr>
              <a:lnSpc>
                <a:spcPct val="120000"/>
              </a:lnSpc>
            </a:pPr>
            <a:r>
              <a:rPr lang="ru-RU" dirty="0">
                <a:latin typeface="Times New Roman" panose="02020603050405020304" pitchFamily="18" charset="0"/>
                <a:cs typeface="Times New Roman" panose="02020603050405020304" pitchFamily="18" charset="0"/>
              </a:rPr>
              <a:t>Как форма духовной культуры, философия является результатом целого комплекса изменений в культуре, которые затрагивали все сферы жизни древних греков: религиозной, социально-политической, экономической, лингвистической, эстетической, этической. В исследовательской литературе этот процесс получил название переход </a:t>
            </a:r>
            <a:r>
              <a:rPr lang="ru-RU" i="1" dirty="0">
                <a:latin typeface="Times New Roman" panose="02020603050405020304" pitchFamily="18" charset="0"/>
                <a:cs typeface="Times New Roman" panose="02020603050405020304" pitchFamily="18" charset="0"/>
              </a:rPr>
              <a:t>«от мифа к логосу».</a:t>
            </a:r>
          </a:p>
        </p:txBody>
      </p:sp>
      <p:sp>
        <p:nvSpPr>
          <p:cNvPr id="7" name="Rectangle 6"/>
          <p:cNvSpPr/>
          <p:nvPr/>
        </p:nvSpPr>
        <p:spPr>
          <a:xfrm>
            <a:off x="3980330" y="393956"/>
            <a:ext cx="5328903" cy="923330"/>
          </a:xfrm>
          <a:prstGeom prst="rect">
            <a:avLst/>
          </a:prstGeom>
        </p:spPr>
        <p:txBody>
          <a:bodyPr wrap="square">
            <a:spAutoFit/>
          </a:bodyPr>
          <a:lstStyle/>
          <a:p>
            <a:r>
              <a:rPr lang="ru-RU" b="1" i="1" dirty="0">
                <a:solidFill>
                  <a:srgbClr val="FF0000"/>
                </a:solidFill>
              </a:rPr>
              <a:t>Агон</a:t>
            </a:r>
            <a:r>
              <a:rPr lang="ru-RU" i="1" dirty="0">
                <a:solidFill>
                  <a:srgbClr val="FF0000"/>
                </a:solidFill>
              </a:rPr>
              <a:t> - дух соперничества, состязательности, он пронизывал всю греческую культуру. Был ее стержнем.</a:t>
            </a:r>
          </a:p>
        </p:txBody>
      </p:sp>
      <p:sp>
        <p:nvSpPr>
          <p:cNvPr id="4" name="Прямоугольник 3">
            <a:extLst>
              <a:ext uri="{FF2B5EF4-FFF2-40B4-BE49-F238E27FC236}">
                <a16:creationId xmlns:a16="http://schemas.microsoft.com/office/drawing/2014/main" id="{63D125D1-4134-4120-95DF-4547333CDD1F}"/>
              </a:ext>
            </a:extLst>
          </p:cNvPr>
          <p:cNvSpPr/>
          <p:nvPr/>
        </p:nvSpPr>
        <p:spPr>
          <a:xfrm>
            <a:off x="3898604" y="4674244"/>
            <a:ext cx="5904613" cy="646331"/>
          </a:xfrm>
          <a:prstGeom prst="rect">
            <a:avLst/>
          </a:prstGeom>
        </p:spPr>
        <p:txBody>
          <a:bodyPr wrap="square">
            <a:spAutoFit/>
          </a:bodyPr>
          <a:lstStyle/>
          <a:p>
            <a:r>
              <a:rPr lang="ru-RU" dirty="0">
                <a:hlinkClick r:id="rId5"/>
              </a:rPr>
              <a:t>https://youtu.be/lTDDHFN45iQ</a:t>
            </a:r>
            <a:endParaRPr lang="ru-RU" dirty="0"/>
          </a:p>
          <a:p>
            <a:endParaRPr lang="ru-RU" dirty="0"/>
          </a:p>
        </p:txBody>
      </p:sp>
    </p:spTree>
    <p:extLst>
      <p:ext uri="{BB962C8B-B14F-4D97-AF65-F5344CB8AC3E}">
        <p14:creationId xmlns:p14="http://schemas.microsoft.com/office/powerpoint/2010/main" val="161146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2800" dirty="0"/>
            </a:br>
            <a:br>
              <a:rPr lang="ru-RU" sz="2800" dirty="0"/>
            </a:br>
            <a:br>
              <a:rPr lang="ru-RU" sz="2800" dirty="0"/>
            </a:br>
            <a:br>
              <a:rPr lang="ru-RU" sz="2800" dirty="0"/>
            </a:br>
            <a:br>
              <a:rPr lang="ru-RU" sz="2800" dirty="0"/>
            </a:br>
            <a:br>
              <a:rPr lang="ru-RU" sz="2800" dirty="0"/>
            </a:br>
            <a:br>
              <a:rPr lang="ru-RU" sz="2800" dirty="0"/>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21</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77" y="201629"/>
            <a:ext cx="2129178" cy="388580"/>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098" name="Picture 2" descr="F:\МОИ ПРЕЗЕНТАЦИИ\Что такое философия\пифагор.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0575" y="907915"/>
            <a:ext cx="4665060" cy="349879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p:cNvSpPr/>
          <p:nvPr/>
        </p:nvSpPr>
        <p:spPr>
          <a:xfrm>
            <a:off x="169863" y="246434"/>
            <a:ext cx="6688137" cy="892552"/>
          </a:xfrm>
          <a:prstGeom prst="rect">
            <a:avLst/>
          </a:prstGeom>
        </p:spPr>
        <p:txBody>
          <a:bodyPr wrap="square">
            <a:spAutoFit/>
          </a:bodyPr>
          <a:lstStyle/>
          <a:p>
            <a:r>
              <a:rPr lang="ru-RU" sz="2400" b="1" i="1" dirty="0">
                <a:solidFill>
                  <a:srgbClr val="0070C0"/>
                </a:solidFill>
                <a:latin typeface="Verdana" pitchFamily="34" charset="0"/>
                <a:ea typeface="Verdana" pitchFamily="34" charset="0"/>
                <a:cs typeface="Verdana" pitchFamily="34" charset="0"/>
              </a:rPr>
              <a:t>Пифагор 570-490 до н.э.</a:t>
            </a:r>
          </a:p>
          <a:p>
            <a:r>
              <a:rPr lang="ru-RU" sz="1400" dirty="0">
                <a:latin typeface="Times New Roman" pitchFamily="18" charset="0"/>
                <a:cs typeface="Times New Roman" pitchFamily="18" charset="0"/>
              </a:rPr>
              <a:t>назвал себя философом, подчеркивая тем самым, свое скромное положение. </a:t>
            </a:r>
          </a:p>
          <a:p>
            <a:r>
              <a:rPr lang="ru-RU" sz="1400" dirty="0">
                <a:latin typeface="Times New Roman" pitchFamily="18" charset="0"/>
                <a:cs typeface="Times New Roman" pitchFamily="18" charset="0"/>
              </a:rPr>
              <a:t>Пифагор – не мудрец, а только любитель мудрости.</a:t>
            </a:r>
          </a:p>
        </p:txBody>
      </p:sp>
      <p:pic>
        <p:nvPicPr>
          <p:cNvPr id="4099" name="Picture 3" descr="F:\МОИ ПРЕЗЕНТАЦИИ\Что такое философия\img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63" y="1456692"/>
            <a:ext cx="4904161" cy="35359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76484" y="4235553"/>
            <a:ext cx="7603491" cy="395749"/>
          </a:xfrm>
          <a:prstGeom prst="rect">
            <a:avLst/>
          </a:prstGeom>
        </p:spPr>
        <p:txBody>
          <a:bodyPr wrap="square">
            <a:spAutoFit/>
          </a:bodyPr>
          <a:lstStyle/>
          <a:p>
            <a:pPr>
              <a:lnSpc>
                <a:spcPct val="120000"/>
              </a:lnSpc>
            </a:pPr>
            <a:r>
              <a:rPr lang="ru-RU" b="1" dirty="0">
                <a:solidFill>
                  <a:srgbClr val="FF0000"/>
                </a:solidFill>
                <a:latin typeface="Times New Roman" panose="02020603050405020304" pitchFamily="18" charset="0"/>
                <a:cs typeface="Times New Roman" panose="02020603050405020304" pitchFamily="18" charset="0"/>
              </a:rPr>
              <a:t>Рождается в VI век до н.э. в Древней Греции.</a:t>
            </a:r>
          </a:p>
        </p:txBody>
      </p:sp>
    </p:spTree>
    <p:extLst>
      <p:ext uri="{BB962C8B-B14F-4D97-AF65-F5344CB8AC3E}">
        <p14:creationId xmlns:p14="http://schemas.microsoft.com/office/powerpoint/2010/main" val="285089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863" y="0"/>
            <a:ext cx="6272844" cy="1343640"/>
          </a:xfrm>
        </p:spPr>
        <p:txBody>
          <a:bodyPr>
            <a:noAutofit/>
          </a:bodyPr>
          <a:lstStyle/>
          <a:p>
            <a:pPr algn="l"/>
            <a:r>
              <a:rPr lang="ru-RU" sz="2800" b="1" dirty="0">
                <a:solidFill>
                  <a:srgbClr val="0070C0"/>
                </a:solidFill>
              </a:rPr>
              <a:t>		</a:t>
            </a:r>
            <a:br>
              <a:rPr lang="ru-RU" sz="2800" b="1" dirty="0">
                <a:solidFill>
                  <a:srgbClr val="0070C0"/>
                </a:solidFill>
              </a:rPr>
            </a:br>
            <a:r>
              <a:rPr lang="ru-RU" sz="2800" b="1" dirty="0">
                <a:solidFill>
                  <a:srgbClr val="0070C0"/>
                </a:solidFill>
              </a:rPr>
              <a:t>			Платон</a:t>
            </a:r>
            <a:br>
              <a:rPr lang="ru-RU" sz="2800" b="1" dirty="0">
                <a:solidFill>
                  <a:srgbClr val="0070C0"/>
                </a:solidFill>
              </a:rPr>
            </a:br>
            <a:r>
              <a:rPr lang="ru-RU" sz="2800" b="1" dirty="0">
                <a:solidFill>
                  <a:srgbClr val="0070C0"/>
                </a:solidFill>
              </a:rPr>
              <a:t> </a:t>
            </a:r>
            <a:br>
              <a:rPr lang="ru-RU" sz="2800" b="1" dirty="0">
                <a:solidFill>
                  <a:srgbClr val="0070C0"/>
                </a:solidFill>
              </a:rPr>
            </a:b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97277" y="389533"/>
            <a:ext cx="8813259" cy="954107"/>
          </a:xfrm>
          <a:prstGeom prst="rect">
            <a:avLst/>
          </a:prstGeom>
        </p:spPr>
        <p:txBody>
          <a:bodyPr wrap="square">
            <a:spAutoFit/>
          </a:bodyPr>
          <a:lstStyle/>
          <a:p>
            <a:r>
              <a:rPr lang="ru-RU" sz="1400" dirty="0">
                <a:latin typeface="Times New Roman" pitchFamily="18" charset="0"/>
                <a:cs typeface="Times New Roman" pitchFamily="18" charset="0"/>
              </a:rPr>
              <a:t>(др.-греч. </a:t>
            </a:r>
            <a:r>
              <a:rPr lang="ru-RU" sz="1400" dirty="0" err="1">
                <a:latin typeface="Times New Roman" pitchFamily="18" charset="0"/>
                <a:cs typeface="Times New Roman" pitchFamily="18" charset="0"/>
              </a:rPr>
              <a:t>Πλάτων</a:t>
            </a:r>
            <a:r>
              <a:rPr lang="ru-RU" sz="1400" dirty="0">
                <a:latin typeface="Times New Roman" pitchFamily="18" charset="0"/>
                <a:cs typeface="Times New Roman" pitchFamily="18" charset="0"/>
              </a:rPr>
              <a:t>, между 429 и 427 до н. э., Афины — 347 до н. э., там же)</a:t>
            </a:r>
          </a:p>
          <a:p>
            <a:r>
              <a:rPr lang="ru-RU" sz="1400" dirty="0">
                <a:latin typeface="Times New Roman" pitchFamily="18" charset="0"/>
                <a:cs typeface="Times New Roman" pitchFamily="18" charset="0"/>
              </a:rPr>
              <a:t> древнегреческий философ, ученик Сократа, учитель Аристотеля.</a:t>
            </a:r>
          </a:p>
          <a:p>
            <a:r>
              <a:rPr lang="ru-RU" sz="1400" dirty="0">
                <a:latin typeface="Times New Roman" pitchFamily="18" charset="0"/>
                <a:cs typeface="Times New Roman" pitchFamily="18" charset="0"/>
              </a:rPr>
              <a:t>Платон — первый философ, чьи сочинения сохранились не в кратких отрывках, цитируемых другими, а полностью. 	</a:t>
            </a:r>
          </a:p>
        </p:txBody>
      </p:sp>
      <p:pic>
        <p:nvPicPr>
          <p:cNvPr id="6146" name="Picture 2" descr="http://www.kazportal.kz/wp-content/uploads/2015/06/plat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546" y="1181257"/>
            <a:ext cx="2503792" cy="322838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484094" y="1534737"/>
            <a:ext cx="5405718" cy="3139321"/>
          </a:xfrm>
          <a:prstGeom prst="rect">
            <a:avLst/>
          </a:prstGeom>
        </p:spPr>
        <p:txBody>
          <a:bodyPr wrap="square">
            <a:spAutoFit/>
          </a:bodyPr>
          <a:lstStyle/>
          <a:p>
            <a:r>
              <a:rPr lang="ru-RU" b="1" dirty="0">
                <a:solidFill>
                  <a:srgbClr val="FF0000"/>
                </a:solidFill>
              </a:rPr>
              <a:t>	</a:t>
            </a:r>
            <a:r>
              <a:rPr lang="ru-RU" b="1" dirty="0" err="1">
                <a:solidFill>
                  <a:srgbClr val="FF0000"/>
                </a:solidFill>
                <a:latin typeface="Times New Roman" panose="02020603050405020304" pitchFamily="18" charset="0"/>
                <a:cs typeface="Times New Roman" panose="02020603050405020304" pitchFamily="18" charset="0"/>
              </a:rPr>
              <a:t>Филия</a:t>
            </a: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это особый тип любви. Платон посвятил его истолкованию произведение </a:t>
            </a:r>
            <a:r>
              <a:rPr lang="ru-RU" i="1" dirty="0">
                <a:latin typeface="Times New Roman" panose="02020603050405020304" pitchFamily="18" charset="0"/>
                <a:cs typeface="Times New Roman" panose="02020603050405020304" pitchFamily="18" charset="0"/>
              </a:rPr>
              <a:t>«Пир». </a:t>
            </a:r>
            <a:r>
              <a:rPr lang="ru-RU" dirty="0">
                <a:latin typeface="Times New Roman" panose="02020603050405020304" pitchFamily="18" charset="0"/>
                <a:cs typeface="Times New Roman" panose="02020603050405020304" pitchFamily="18" charset="0"/>
              </a:rPr>
              <a:t>Оно сохранилось и дошло до наших  времен. И является не только литературным памятником античности, но и глубоким философским текстом. Его изучают в университетах.</a:t>
            </a:r>
          </a:p>
          <a:p>
            <a:r>
              <a:rPr lang="ru-RU" dirty="0">
                <a:latin typeface="Times New Roman" panose="02020603050405020304" pitchFamily="18" charset="0"/>
                <a:cs typeface="Times New Roman" panose="02020603050405020304" pitchFamily="18" charset="0"/>
              </a:rPr>
              <a:t>	</a:t>
            </a:r>
            <a:r>
              <a:rPr lang="ru-RU" b="1" dirty="0" err="1">
                <a:solidFill>
                  <a:srgbClr val="FF0000"/>
                </a:solidFill>
                <a:latin typeface="Times New Roman" panose="02020603050405020304" pitchFamily="18" charset="0"/>
                <a:cs typeface="Times New Roman" panose="02020603050405020304" pitchFamily="18" charset="0"/>
              </a:rPr>
              <a:t>Филия</a:t>
            </a:r>
            <a:r>
              <a:rPr lang="ru-RU" dirty="0">
                <a:latin typeface="Times New Roman" panose="02020603050405020304" pitchFamily="18" charset="0"/>
                <a:cs typeface="Times New Roman" panose="02020603050405020304" pitchFamily="18" charset="0"/>
              </a:rPr>
              <a:t> – это «дружеское влечение». Это духовное стремление к высшему и совершенному, преодолевающее индивидуальную ограниченность физического существования, отказ от себя как от обособленной эгоистической личности.</a:t>
            </a:r>
          </a:p>
        </p:txBody>
      </p:sp>
    </p:spTree>
    <p:extLst>
      <p:ext uri="{BB962C8B-B14F-4D97-AF65-F5344CB8AC3E}">
        <p14:creationId xmlns:p14="http://schemas.microsoft.com/office/powerpoint/2010/main" val="16012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863" y="92149"/>
            <a:ext cx="6272843" cy="5238307"/>
          </a:xfrm>
        </p:spPr>
        <p:txBody>
          <a:bodyPr>
            <a:noAutofit/>
          </a:bodyPr>
          <a:lstStyle/>
          <a:p>
            <a:pPr algn="l"/>
            <a:r>
              <a:rPr lang="ru-RU" sz="2800" b="1" dirty="0">
                <a:solidFill>
                  <a:srgbClr val="0070C0"/>
                </a:solidFill>
              </a:rPr>
              <a:t>		</a:t>
            </a:r>
            <a:br>
              <a:rPr lang="ru-RU" sz="2800" b="1" dirty="0">
                <a:solidFill>
                  <a:srgbClr val="0070C0"/>
                </a:solidFill>
              </a:rPr>
            </a:br>
            <a:r>
              <a:rPr lang="ru-RU" sz="2000" b="1" dirty="0">
                <a:solidFill>
                  <a:srgbClr val="0070C0"/>
                </a:solidFill>
              </a:rPr>
              <a:t>Родительская (жертвенная ) любовь –  </a:t>
            </a:r>
            <a:r>
              <a:rPr lang="ru-RU" sz="2000" b="1" dirty="0">
                <a:solidFill>
                  <a:srgbClr val="FF0000"/>
                </a:solidFill>
              </a:rPr>
              <a:t>«</a:t>
            </a:r>
            <a:r>
              <a:rPr lang="ru-RU" sz="2000" b="1" dirty="0" err="1">
                <a:solidFill>
                  <a:srgbClr val="FF0000"/>
                </a:solidFill>
              </a:rPr>
              <a:t>агапэ</a:t>
            </a:r>
            <a:r>
              <a:rPr lang="ru-RU" sz="2000" b="1" dirty="0">
                <a:solidFill>
                  <a:srgbClr val="FF0000"/>
                </a:solidFill>
              </a:rPr>
              <a:t>»</a:t>
            </a:r>
            <a:br>
              <a:rPr lang="ru-RU" sz="2000" b="1" dirty="0">
                <a:solidFill>
                  <a:srgbClr val="FF0000"/>
                </a:solidFill>
              </a:rPr>
            </a:br>
            <a:br>
              <a:rPr lang="ru-RU" sz="2000" b="1" dirty="0">
                <a:solidFill>
                  <a:srgbClr val="0070C0"/>
                </a:solidFill>
              </a:rPr>
            </a:br>
            <a:r>
              <a:rPr lang="ru-RU" sz="2000" b="1" dirty="0">
                <a:solidFill>
                  <a:srgbClr val="0070C0"/>
                </a:solidFill>
              </a:rPr>
              <a:t>Романтическая любовь – </a:t>
            </a:r>
            <a:r>
              <a:rPr lang="ru-RU" sz="2000" b="1" dirty="0">
                <a:solidFill>
                  <a:srgbClr val="FF0000"/>
                </a:solidFill>
              </a:rPr>
              <a:t>«эрос»</a:t>
            </a:r>
            <a:br>
              <a:rPr lang="ru-RU" sz="2000" b="1" dirty="0">
                <a:solidFill>
                  <a:srgbClr val="FF0000"/>
                </a:solidFill>
              </a:rPr>
            </a:br>
            <a:br>
              <a:rPr lang="ru-RU" sz="2000" b="1" dirty="0">
                <a:solidFill>
                  <a:srgbClr val="0070C0"/>
                </a:solidFill>
              </a:rPr>
            </a:br>
            <a:r>
              <a:rPr lang="ru-RU" sz="2000" b="1" dirty="0">
                <a:solidFill>
                  <a:srgbClr val="0070C0"/>
                </a:solidFill>
              </a:rPr>
              <a:t>Семейная (родственная, социальная) –  </a:t>
            </a:r>
            <a:r>
              <a:rPr lang="ru-RU" sz="2000" b="1" dirty="0">
                <a:solidFill>
                  <a:srgbClr val="FF0000"/>
                </a:solidFill>
              </a:rPr>
              <a:t>«</a:t>
            </a:r>
            <a:r>
              <a:rPr lang="ru-RU" sz="2000" b="1" dirty="0" err="1">
                <a:solidFill>
                  <a:srgbClr val="FF0000"/>
                </a:solidFill>
              </a:rPr>
              <a:t>сторгэ</a:t>
            </a:r>
            <a:r>
              <a:rPr lang="ru-RU" sz="2000" b="1" dirty="0">
                <a:solidFill>
                  <a:srgbClr val="FF0000"/>
                </a:solidFill>
              </a:rPr>
              <a:t>»</a:t>
            </a:r>
            <a:br>
              <a:rPr lang="ru-RU" sz="2000" b="1" dirty="0">
                <a:solidFill>
                  <a:srgbClr val="FF0000"/>
                </a:solidFill>
              </a:rPr>
            </a:br>
            <a:br>
              <a:rPr lang="ru-RU" sz="2000" b="1" dirty="0">
                <a:solidFill>
                  <a:srgbClr val="FF0000"/>
                </a:solidFill>
              </a:rPr>
            </a:br>
            <a:r>
              <a:rPr lang="ru-RU" sz="2000" b="1" dirty="0">
                <a:solidFill>
                  <a:schemeClr val="tx2"/>
                </a:solidFill>
              </a:rPr>
              <a:t>Дружеская любовь </a:t>
            </a:r>
            <a:r>
              <a:rPr lang="ru-RU" sz="2000" b="1" dirty="0">
                <a:solidFill>
                  <a:srgbClr val="FF0000"/>
                </a:solidFill>
              </a:rPr>
              <a:t>– «</a:t>
            </a:r>
            <a:r>
              <a:rPr lang="ru-RU" sz="2000" b="1" dirty="0" err="1">
                <a:solidFill>
                  <a:srgbClr val="FF0000"/>
                </a:solidFill>
              </a:rPr>
              <a:t>филия</a:t>
            </a:r>
            <a:r>
              <a:rPr lang="ru-RU" sz="2000" b="1" dirty="0">
                <a:solidFill>
                  <a:srgbClr val="FF0000"/>
                </a:solidFill>
              </a:rPr>
              <a:t>»</a:t>
            </a:r>
            <a:br>
              <a:rPr lang="ru-RU" sz="2000" b="1" dirty="0">
                <a:solidFill>
                  <a:srgbClr val="FF0000"/>
                </a:solidFill>
              </a:rPr>
            </a:br>
            <a:br>
              <a:rPr lang="ru-RU" sz="2000" b="1" dirty="0">
                <a:solidFill>
                  <a:srgbClr val="FF0000"/>
                </a:solidFill>
              </a:rPr>
            </a:br>
            <a:r>
              <a:rPr lang="ru-RU" sz="2000" b="1" dirty="0">
                <a:solidFill>
                  <a:srgbClr val="FF0000"/>
                </a:solidFill>
              </a:rPr>
              <a:t>философия дружеский тип любви к мудрости</a:t>
            </a:r>
            <a:br>
              <a:rPr lang="ru-RU" sz="2000" b="1" dirty="0">
                <a:solidFill>
                  <a:srgbClr val="FF0000"/>
                </a:solidFill>
              </a:rPr>
            </a:br>
            <a:br>
              <a:rPr lang="ru-RU" sz="2800" b="1" dirty="0">
                <a:solidFill>
                  <a:srgbClr val="FF0000"/>
                </a:solidFill>
              </a:rPr>
            </a:br>
            <a:r>
              <a:rPr lang="ru-RU" sz="2800" b="1" dirty="0" err="1">
                <a:solidFill>
                  <a:srgbClr val="FF0000"/>
                </a:solidFill>
              </a:rPr>
              <a:t>взаимообогощение</a:t>
            </a:r>
            <a:r>
              <a:rPr lang="ru-RU" sz="2800" b="1" dirty="0">
                <a:solidFill>
                  <a:srgbClr val="FF0000"/>
                </a:solidFill>
              </a:rPr>
              <a:t>: приобщаясь к мудрости через дружеское влечение жизнь становится мудрее.</a:t>
            </a:r>
            <a:br>
              <a:rPr lang="ru-RU" sz="2800" b="1" dirty="0">
                <a:solidFill>
                  <a:srgbClr val="0070C0"/>
                </a:solidFill>
              </a:rPr>
            </a:b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23</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1026" name="Picture 2" descr="https://i.pinimg.com/originals/2e/8e/a1/2e8ea19e556b1386d17670d2c85ed811.jpg">
            <a:extLst>
              <a:ext uri="{FF2B5EF4-FFF2-40B4-BE49-F238E27FC236}">
                <a16:creationId xmlns:a16="http://schemas.microsoft.com/office/drawing/2014/main" id="{93582A9B-D7EC-42C1-A335-A44443516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652" y="790704"/>
            <a:ext cx="2503792" cy="310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07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2800" b="1" dirty="0">
                <a:solidFill>
                  <a:srgbClr val="0070C0"/>
                </a:solidFill>
              </a:rPr>
            </a:br>
            <a:r>
              <a:rPr lang="ru-RU" sz="2800" b="1" dirty="0">
                <a:solidFill>
                  <a:srgbClr val="0070C0"/>
                </a:solidFill>
              </a:rPr>
              <a:t>Аристотель </a:t>
            </a:r>
            <a:r>
              <a:rPr lang="ru-RU" sz="1400" dirty="0">
                <a:latin typeface="Times New Roman" pitchFamily="18" charset="0"/>
                <a:cs typeface="Times New Roman" pitchFamily="18" charset="0"/>
              </a:rPr>
              <a:t>(384 до н.э. – 322 до н.э.):</a:t>
            </a:r>
            <a:br>
              <a:rPr lang="ru-RU" sz="1400" dirty="0">
                <a:latin typeface="Times New Roman" pitchFamily="18" charset="0"/>
                <a:cs typeface="Times New Roman" pitchFamily="18" charset="0"/>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24</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215266" y="561048"/>
            <a:ext cx="5992525" cy="3693319"/>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	</a:t>
            </a:r>
          </a:p>
          <a:p>
            <a:r>
              <a:rPr lang="ru-RU" b="1" dirty="0">
                <a:solidFill>
                  <a:srgbClr val="FF0000"/>
                </a:solidFill>
                <a:latin typeface="Times New Roman" panose="02020603050405020304" pitchFamily="18" charset="0"/>
                <a:cs typeface="Times New Roman" panose="02020603050405020304" pitchFamily="18" charset="0"/>
              </a:rPr>
              <a:t>	Мудрость – это не столько состояние, сколько цель.</a:t>
            </a:r>
          </a:p>
          <a:p>
            <a:r>
              <a:rPr lang="ru-RU" dirty="0">
                <a:latin typeface="Times New Roman" panose="02020603050405020304" pitchFamily="18" charset="0"/>
                <a:cs typeface="Times New Roman" panose="02020603050405020304" pitchFamily="18" charset="0"/>
              </a:rPr>
              <a:t>	</a:t>
            </a:r>
          </a:p>
          <a:p>
            <a:r>
              <a:rPr lang="ru-RU" dirty="0">
                <a:latin typeface="Times New Roman" panose="02020603050405020304" pitchFamily="18" charset="0"/>
                <a:cs typeface="Times New Roman" panose="02020603050405020304" pitchFamily="18" charset="0"/>
              </a:rPr>
              <a:t>	Под мудростью древние греки понимали особого рода искусство жизни, которое состоит в достижении высших целей – красоты, добра и истины, находящихся в неразрывном единстве. Человеку не дано обладать мудростью, но </a:t>
            </a:r>
            <a:r>
              <a:rPr lang="ru-RU" i="1" dirty="0">
                <a:solidFill>
                  <a:srgbClr val="FF0000"/>
                </a:solidFill>
                <a:latin typeface="Times New Roman" panose="02020603050405020304" pitchFamily="18" charset="0"/>
                <a:cs typeface="Times New Roman" panose="02020603050405020304" pitchFamily="18" charset="0"/>
              </a:rPr>
              <a:t>стремление к ней качественно меняет его жизнь</a:t>
            </a:r>
            <a:r>
              <a:rPr lang="ru-RU" dirty="0">
                <a:latin typeface="Times New Roman" panose="02020603050405020304" pitchFamily="18" charset="0"/>
                <a:cs typeface="Times New Roman" panose="02020603050405020304" pitchFamily="18" charset="0"/>
              </a:rPr>
              <a:t>, внося в нее дополнительное измерение, открывая мир неизменных констант. </a:t>
            </a:r>
          </a:p>
          <a:p>
            <a:pPr algn="ctr"/>
            <a:endParaRPr lang="ru-RU" b="1" dirty="0">
              <a:solidFill>
                <a:srgbClr val="FF0000"/>
              </a:solidFill>
              <a:latin typeface="Times New Roman" panose="02020603050405020304" pitchFamily="18" charset="0"/>
              <a:cs typeface="Times New Roman" panose="02020603050405020304" pitchFamily="18" charset="0"/>
            </a:endParaRPr>
          </a:p>
          <a:p>
            <a:pPr algn="ctr"/>
            <a:endParaRPr lang="ru-RU" b="1" dirty="0">
              <a:solidFill>
                <a:srgbClr val="FF0000"/>
              </a:solidFill>
              <a:latin typeface="Times New Roman" panose="02020603050405020304" pitchFamily="18" charset="0"/>
              <a:cs typeface="Times New Roman" panose="02020603050405020304" pitchFamily="18" charset="0"/>
            </a:endParaRPr>
          </a:p>
          <a:p>
            <a:pPr algn="ctr"/>
            <a:r>
              <a:rPr lang="ru-RU" b="1" dirty="0">
                <a:solidFill>
                  <a:srgbClr val="FF0000"/>
                </a:solidFill>
                <a:latin typeface="Times New Roman" panose="02020603050405020304" pitchFamily="18" charset="0"/>
                <a:cs typeface="Times New Roman" panose="02020603050405020304" pitchFamily="18" charset="0"/>
              </a:rPr>
              <a:t>Мудрость – это целостное бытие и смысл жизни.</a:t>
            </a:r>
          </a:p>
        </p:txBody>
      </p:sp>
      <p:pic>
        <p:nvPicPr>
          <p:cNvPr id="7170" name="Picture 2" descr="https://www.setthings.com/wp-content/uploads/2017/12/Aristotle_Altemps_Inv857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8415" y="636097"/>
            <a:ext cx="2732134" cy="3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910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25</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25747" y="218017"/>
            <a:ext cx="6268727" cy="2185214"/>
          </a:xfrm>
          <a:prstGeom prst="rect">
            <a:avLst/>
          </a:prstGeom>
        </p:spPr>
        <p:txBody>
          <a:bodyPr wrap="square">
            <a:spAutoFit/>
          </a:bodyPr>
          <a:lstStyle/>
          <a:p>
            <a:r>
              <a:rPr lang="ru-RU" sz="2800" b="1" dirty="0">
                <a:solidFill>
                  <a:srgbClr val="FF0000"/>
                </a:solidFill>
                <a:latin typeface="Times New Roman" panose="02020603050405020304" pitchFamily="18" charset="0"/>
                <a:cs typeface="Times New Roman" panose="02020603050405020304" pitchFamily="18" charset="0"/>
              </a:rPr>
              <a:t>Мудрость </a:t>
            </a: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(София) </a:t>
            </a:r>
            <a:r>
              <a:rPr lang="ru-RU" i="1" dirty="0">
                <a:latin typeface="Times New Roman" panose="02020603050405020304" pitchFamily="18" charset="0"/>
                <a:cs typeface="Times New Roman" panose="02020603050405020304" pitchFamily="18" charset="0"/>
              </a:rPr>
              <a:t>«занимается первыми причинами и началами», </a:t>
            </a:r>
            <a:r>
              <a:rPr lang="ru-RU" dirty="0">
                <a:latin typeface="Times New Roman" panose="02020603050405020304" pitchFamily="18" charset="0"/>
                <a:cs typeface="Times New Roman" panose="02020603050405020304" pitchFamily="18" charset="0"/>
              </a:rPr>
              <a:t>из которых все выводится  и которые нельзя вывезти из каких-то других более общих положений. Такое знание, полагал  Аристотель выше человеческих возможностей. Это удел богов. </a:t>
            </a:r>
          </a:p>
          <a:p>
            <a:r>
              <a:rPr lang="ru-RU" dirty="0">
                <a:latin typeface="Times New Roman" panose="02020603050405020304" pitchFamily="18" charset="0"/>
                <a:cs typeface="Times New Roman" panose="02020603050405020304" pitchFamily="18" charset="0"/>
              </a:rPr>
              <a:t>	</a:t>
            </a:r>
          </a:p>
          <a:p>
            <a:r>
              <a:rPr lang="ru-RU" b="1" dirty="0">
                <a:solidFill>
                  <a:srgbClr val="FF0000"/>
                </a:solidFill>
                <a:latin typeface="Times New Roman" panose="02020603050405020304" pitchFamily="18" charset="0"/>
                <a:cs typeface="Times New Roman" panose="02020603050405020304" pitchFamily="18" charset="0"/>
              </a:rPr>
              <a:t>	</a:t>
            </a:r>
          </a:p>
        </p:txBody>
      </p:sp>
      <p:pic>
        <p:nvPicPr>
          <p:cNvPr id="1030" name="Picture 6" descr="https://pbs.twimg.com/media/Dd0PvurVQAAIERp.jpg">
            <a:extLst>
              <a:ext uri="{FF2B5EF4-FFF2-40B4-BE49-F238E27FC236}">
                <a16:creationId xmlns:a16="http://schemas.microsoft.com/office/drawing/2014/main" id="{8A804B75-8D18-4D0F-8E6F-D4DACC28F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188" y="2597352"/>
            <a:ext cx="4076072" cy="24456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mg1.liveinternet.ru/images/attach/c/7/94/176/94176485_large_4711681_Femida_i_Egei.png">
            <a:extLst>
              <a:ext uri="{FF2B5EF4-FFF2-40B4-BE49-F238E27FC236}">
                <a16:creationId xmlns:a16="http://schemas.microsoft.com/office/drawing/2014/main" id="{27146FF4-868F-4E6D-AD6C-543324582E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587" y="723330"/>
            <a:ext cx="3094666" cy="3041163"/>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4C63B2A8-B65B-46EF-B7E0-7FEEEC2EDD41}"/>
              </a:ext>
            </a:extLst>
          </p:cNvPr>
          <p:cNvSpPr/>
          <p:nvPr/>
        </p:nvSpPr>
        <p:spPr>
          <a:xfrm>
            <a:off x="403412" y="1970568"/>
            <a:ext cx="5796149" cy="374077"/>
          </a:xfrm>
          <a:prstGeom prst="rect">
            <a:avLst/>
          </a:prstGeom>
        </p:spPr>
        <p:txBody>
          <a:bodyPr wrap="square">
            <a:spAutoFit/>
          </a:bodyPr>
          <a:lstStyle/>
          <a:p>
            <a:pPr>
              <a:lnSpc>
                <a:spcPct val="107000"/>
              </a:lnSpc>
              <a:spcAft>
                <a:spcPts val="800"/>
              </a:spcAft>
            </a:pPr>
            <a:r>
              <a:rPr lang="ru-RU" b="1" dirty="0">
                <a:latin typeface="Times New Roman" panose="02020603050405020304" pitchFamily="18" charset="0"/>
                <a:ea typeface="Calibri" panose="020F0502020204030204" pitchFamily="34" charset="0"/>
                <a:cs typeface="Times New Roman" panose="02020603050405020304" pitchFamily="18" charset="0"/>
              </a:rPr>
              <a:t>История о золотом треножнике</a:t>
            </a:r>
            <a:endParaRPr lang="ru-RU"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4115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26</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1028" name="Picture 4" descr="Credit: pictore">
            <a:extLst>
              <a:ext uri="{FF2B5EF4-FFF2-40B4-BE49-F238E27FC236}">
                <a16:creationId xmlns:a16="http://schemas.microsoft.com/office/drawing/2014/main" id="{88AB6A30-5433-4AB7-87C9-2EE5B7370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3896" y="629864"/>
            <a:ext cx="2921035" cy="3991629"/>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9A98CC90-B0B5-4F4E-B947-287625CB0D1C}"/>
              </a:ext>
            </a:extLst>
          </p:cNvPr>
          <p:cNvSpPr/>
          <p:nvPr/>
        </p:nvSpPr>
        <p:spPr>
          <a:xfrm>
            <a:off x="0" y="4513636"/>
            <a:ext cx="7474690" cy="646331"/>
          </a:xfrm>
          <a:prstGeom prst="rect">
            <a:avLst/>
          </a:prstGeom>
        </p:spPr>
        <p:txBody>
          <a:bodyPr wrap="square">
            <a:spAutoFit/>
          </a:bodyPr>
          <a:lstStyle/>
          <a:p>
            <a:r>
              <a:rPr lang="ru-RU" dirty="0">
                <a:solidFill>
                  <a:srgbClr val="202122"/>
                </a:solidFill>
                <a:latin typeface="Arial" panose="020B0604020202020204" pitchFamily="34" charset="0"/>
              </a:rPr>
              <a:t>эпитафия:</a:t>
            </a:r>
          </a:p>
          <a:p>
            <a:r>
              <a:rPr lang="ru-RU" i="1" dirty="0">
                <a:solidFill>
                  <a:srgbClr val="202122"/>
                </a:solidFill>
                <a:latin typeface="Arial" panose="020B0604020202020204" pitchFamily="34" charset="0"/>
              </a:rPr>
              <a:t> «Раб Эпиктет, хромой и бедный, как Ир, друг бессмертных».</a:t>
            </a:r>
            <a:endParaRPr lang="ru-RU" i="1" dirty="0"/>
          </a:p>
        </p:txBody>
      </p:sp>
      <p:sp>
        <p:nvSpPr>
          <p:cNvPr id="11" name="Заголовок 10">
            <a:extLst>
              <a:ext uri="{FF2B5EF4-FFF2-40B4-BE49-F238E27FC236}">
                <a16:creationId xmlns:a16="http://schemas.microsoft.com/office/drawing/2014/main" id="{518CDAC3-EEAB-4C31-BBBE-07F5920B920C}"/>
              </a:ext>
            </a:extLst>
          </p:cNvPr>
          <p:cNvSpPr>
            <a:spLocks noGrp="1"/>
          </p:cNvSpPr>
          <p:nvPr>
            <p:ph type="ctrTitle"/>
          </p:nvPr>
        </p:nvSpPr>
        <p:spPr>
          <a:xfrm>
            <a:off x="56707" y="218017"/>
            <a:ext cx="8401493" cy="923331"/>
          </a:xfrm>
        </p:spPr>
        <p:txBody>
          <a:bodyPr>
            <a:normAutofit fontScale="90000"/>
          </a:bodyPr>
          <a:lstStyle/>
          <a:p>
            <a:pPr algn="l"/>
            <a:r>
              <a:rPr lang="ru-RU" sz="3600" b="1" dirty="0" err="1">
                <a:solidFill>
                  <a:srgbClr val="FF0000"/>
                </a:solidFill>
              </a:rPr>
              <a:t>Эпикте́т</a:t>
            </a:r>
            <a:r>
              <a:rPr lang="ru-RU" sz="2000" dirty="0"/>
              <a:t> </a:t>
            </a:r>
            <a:br>
              <a:rPr lang="ru-RU" sz="2000" dirty="0"/>
            </a:br>
            <a:r>
              <a:rPr lang="ru-RU" sz="2000" dirty="0"/>
              <a:t>(др.-греч. Έπ</a:t>
            </a:r>
            <a:r>
              <a:rPr lang="ru-RU" sz="2000" dirty="0" err="1"/>
              <a:t>ίκτητος</a:t>
            </a:r>
            <a:r>
              <a:rPr lang="ru-RU" sz="2000" dirty="0"/>
              <a:t>; </a:t>
            </a:r>
            <a:r>
              <a:rPr lang="ru-RU" sz="2000" dirty="0" err="1"/>
              <a:t>ок</a:t>
            </a:r>
            <a:r>
              <a:rPr lang="ru-RU" sz="2000" dirty="0"/>
              <a:t>. 50 — 138) </a:t>
            </a:r>
            <a:br>
              <a:rPr lang="ru-RU" sz="2000" dirty="0"/>
            </a:br>
            <a:r>
              <a:rPr lang="ru-RU" sz="2000" dirty="0"/>
              <a:t>— древнегреческий философ-стоик; </a:t>
            </a:r>
            <a:br>
              <a:rPr lang="ru-RU" sz="2000" dirty="0"/>
            </a:br>
            <a:r>
              <a:rPr lang="ru-RU" sz="2000" dirty="0"/>
              <a:t>раб в Риме, потом вольноотпущенный</a:t>
            </a:r>
          </a:p>
        </p:txBody>
      </p:sp>
      <p:sp>
        <p:nvSpPr>
          <p:cNvPr id="12" name="Прямоугольник 11">
            <a:extLst>
              <a:ext uri="{FF2B5EF4-FFF2-40B4-BE49-F238E27FC236}">
                <a16:creationId xmlns:a16="http://schemas.microsoft.com/office/drawing/2014/main" id="{D02B3085-C5F7-41F0-BEE9-7454569A6E3B}"/>
              </a:ext>
            </a:extLst>
          </p:cNvPr>
          <p:cNvSpPr/>
          <p:nvPr/>
        </p:nvSpPr>
        <p:spPr>
          <a:xfrm>
            <a:off x="84435" y="1533510"/>
            <a:ext cx="5819461" cy="2403863"/>
          </a:xfrm>
          <a:prstGeom prst="rect">
            <a:avLst/>
          </a:prstGeom>
        </p:spPr>
        <p:txBody>
          <a:bodyPr wrap="square">
            <a:spAutoFit/>
          </a:bodyPr>
          <a:lstStyle/>
          <a:p>
            <a:r>
              <a:rPr lang="ru-RU" dirty="0"/>
              <a:t>«</a:t>
            </a:r>
            <a:r>
              <a:rPr lang="ru-RU" dirty="0" err="1"/>
              <a:t>Энхиридион</a:t>
            </a:r>
            <a:r>
              <a:rPr lang="ru-RU" dirty="0"/>
              <a:t>» </a:t>
            </a:r>
            <a:r>
              <a:rPr lang="el-GR" dirty="0"/>
              <a:t>(Έγχειρίδιον</a:t>
            </a:r>
            <a:r>
              <a:rPr lang="ru-RU" dirty="0"/>
              <a:t> - Руководство): </a:t>
            </a:r>
          </a:p>
          <a:p>
            <a:pPr>
              <a:lnSpc>
                <a:spcPct val="150000"/>
              </a:lnSpc>
            </a:pPr>
            <a:r>
              <a:rPr lang="ru-RU" b="1" dirty="0"/>
              <a:t>Высшая мудрость </a:t>
            </a:r>
            <a:r>
              <a:rPr lang="ru-RU" dirty="0"/>
              <a:t>(способность правильного рассуждения) -  это умение различать то, что находится в нашей власти и то, что мы способны менять, от того, что мы не можем изменить, но можем принимать как дар.</a:t>
            </a:r>
          </a:p>
          <a:p>
            <a:pPr>
              <a:lnSpc>
                <a:spcPct val="150000"/>
              </a:lnSpc>
            </a:pPr>
            <a:r>
              <a:rPr lang="ru-RU" dirty="0"/>
              <a:t>(«Дихотомия контроля»)</a:t>
            </a:r>
          </a:p>
        </p:txBody>
      </p:sp>
    </p:spTree>
    <p:extLst>
      <p:ext uri="{BB962C8B-B14F-4D97-AF65-F5344CB8AC3E}">
        <p14:creationId xmlns:p14="http://schemas.microsoft.com/office/powerpoint/2010/main" val="3440468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27</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a:extLst>
              <a:ext uri="{FF2B5EF4-FFF2-40B4-BE49-F238E27FC236}">
                <a16:creationId xmlns:a16="http://schemas.microsoft.com/office/drawing/2014/main" id="{B46BA624-3502-4280-9217-B24BE330F2E2}"/>
              </a:ext>
            </a:extLst>
          </p:cNvPr>
          <p:cNvSpPr/>
          <p:nvPr/>
        </p:nvSpPr>
        <p:spPr>
          <a:xfrm>
            <a:off x="169863" y="2360428"/>
            <a:ext cx="7620258" cy="2534861"/>
          </a:xfrm>
          <a:prstGeom prst="rect">
            <a:avLst/>
          </a:prstGeom>
        </p:spPr>
        <p:txBody>
          <a:bodyPr wrap="square">
            <a:spAutoFit/>
          </a:bodyPr>
          <a:lstStyle/>
          <a:p>
            <a:pPr>
              <a:lnSpc>
                <a:spcPct val="150000"/>
              </a:lnSpc>
            </a:pPr>
            <a:r>
              <a:rPr lang="ru-RU" i="1" dirty="0">
                <a:latin typeface="Georgia" panose="02040502050405020303" pitchFamily="18" charset="0"/>
              </a:rPr>
              <a:t>* Господи,</a:t>
            </a:r>
            <a:endParaRPr lang="ru-RU" dirty="0">
              <a:latin typeface="Georgia" panose="02040502050405020303" pitchFamily="18" charset="0"/>
            </a:endParaRPr>
          </a:p>
          <a:p>
            <a:pPr>
              <a:lnSpc>
                <a:spcPct val="150000"/>
              </a:lnSpc>
            </a:pPr>
            <a:r>
              <a:rPr lang="ru-RU" i="1" dirty="0">
                <a:latin typeface="Georgia" panose="02040502050405020303" pitchFamily="18" charset="0"/>
              </a:rPr>
              <a:t>* даруй нам ясность и умиротворение,</a:t>
            </a:r>
            <a:endParaRPr lang="ru-RU" dirty="0">
              <a:latin typeface="Georgia" panose="02040502050405020303" pitchFamily="18" charset="0"/>
            </a:endParaRPr>
          </a:p>
          <a:p>
            <a:pPr>
              <a:lnSpc>
                <a:spcPct val="150000"/>
              </a:lnSpc>
            </a:pPr>
            <a:r>
              <a:rPr lang="ru-RU" i="1" dirty="0">
                <a:latin typeface="Georgia" panose="02040502050405020303" pitchFamily="18" charset="0"/>
              </a:rPr>
              <a:t>* чтобы принять то, что мы не можем изменить;</a:t>
            </a:r>
            <a:endParaRPr lang="ru-RU" dirty="0">
              <a:latin typeface="Georgia" panose="02040502050405020303" pitchFamily="18" charset="0"/>
            </a:endParaRPr>
          </a:p>
          <a:p>
            <a:pPr>
              <a:lnSpc>
                <a:spcPct val="150000"/>
              </a:lnSpc>
            </a:pPr>
            <a:r>
              <a:rPr lang="ru-RU" i="1" dirty="0">
                <a:latin typeface="Georgia" panose="02040502050405020303" pitchFamily="18" charset="0"/>
              </a:rPr>
              <a:t>* мужество, чтобы изменить то, что в наших силах,</a:t>
            </a:r>
            <a:endParaRPr lang="ru-RU" dirty="0">
              <a:latin typeface="Georgia" panose="02040502050405020303" pitchFamily="18" charset="0"/>
            </a:endParaRPr>
          </a:p>
          <a:p>
            <a:pPr marL="285750" indent="-285750">
              <a:lnSpc>
                <a:spcPct val="150000"/>
              </a:lnSpc>
              <a:buFont typeface="Arial" panose="020B0604020202020204" pitchFamily="34" charset="0"/>
              <a:buChar char="•"/>
            </a:pPr>
            <a:r>
              <a:rPr lang="ru-RU" i="1" dirty="0">
                <a:latin typeface="Georgia" panose="02040502050405020303" pitchFamily="18" charset="0"/>
              </a:rPr>
              <a:t>и мудрость, чтобы уметь отличить одно от другого.</a:t>
            </a:r>
          </a:p>
          <a:p>
            <a:pPr>
              <a:lnSpc>
                <a:spcPct val="150000"/>
              </a:lnSpc>
            </a:pPr>
            <a:endParaRPr lang="ru-RU" dirty="0">
              <a:solidFill>
                <a:srgbClr val="4A4A4A"/>
              </a:solidFill>
              <a:latin typeface="Georgia" panose="02040502050405020303" pitchFamily="18" charset="0"/>
            </a:endParaRPr>
          </a:p>
        </p:txBody>
      </p:sp>
      <p:pic>
        <p:nvPicPr>
          <p:cNvPr id="2050" name="Picture 2" descr="Нибур Рейнгольд – Dslov.ru">
            <a:extLst>
              <a:ext uri="{FF2B5EF4-FFF2-40B4-BE49-F238E27FC236}">
                <a16:creationId xmlns:a16="http://schemas.microsoft.com/office/drawing/2014/main" id="{3672F6CF-0B4D-4446-89B5-79E516901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127" y="78296"/>
            <a:ext cx="3956845" cy="273876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E84AC257-1841-4F22-B5AF-74442621DBD7}"/>
              </a:ext>
            </a:extLst>
          </p:cNvPr>
          <p:cNvSpPr/>
          <p:nvPr/>
        </p:nvSpPr>
        <p:spPr>
          <a:xfrm>
            <a:off x="227325" y="162128"/>
            <a:ext cx="5408428" cy="2257862"/>
          </a:xfrm>
          <a:prstGeom prst="rect">
            <a:avLst/>
          </a:prstGeom>
        </p:spPr>
        <p:txBody>
          <a:bodyPr wrap="square">
            <a:spAutoFit/>
          </a:bodyPr>
          <a:lstStyle/>
          <a:p>
            <a:pPr>
              <a:lnSpc>
                <a:spcPct val="150000"/>
              </a:lnSpc>
            </a:pPr>
            <a:r>
              <a:rPr lang="ru-RU" sz="2400" b="1" i="1" dirty="0">
                <a:solidFill>
                  <a:srgbClr val="FF0000"/>
                </a:solidFill>
                <a:latin typeface="Verdana" panose="020B0604030504040204" pitchFamily="34" charset="0"/>
                <a:ea typeface="Verdana" panose="020B0604030504040204" pitchFamily="34" charset="0"/>
              </a:rPr>
              <a:t>Рейнхольд </a:t>
            </a:r>
            <a:r>
              <a:rPr lang="ru-RU" sz="2400" b="1" i="1" dirty="0" err="1">
                <a:solidFill>
                  <a:srgbClr val="FF0000"/>
                </a:solidFill>
                <a:latin typeface="Verdana" panose="020B0604030504040204" pitchFamily="34" charset="0"/>
                <a:ea typeface="Verdana" panose="020B0604030504040204" pitchFamily="34" charset="0"/>
              </a:rPr>
              <a:t>Нибур</a:t>
            </a:r>
            <a:r>
              <a:rPr lang="ru-RU" sz="2400" b="1" i="1" dirty="0">
                <a:solidFill>
                  <a:srgbClr val="FF0000"/>
                </a:solidFill>
                <a:latin typeface="Verdana" panose="020B0604030504040204" pitchFamily="34" charset="0"/>
                <a:ea typeface="Verdana" panose="020B0604030504040204" pitchFamily="34" charset="0"/>
              </a:rPr>
              <a:t>  </a:t>
            </a:r>
            <a:r>
              <a:rPr lang="ru-RU" i="1" dirty="0">
                <a:latin typeface="Georgia" panose="02040502050405020303" pitchFamily="18" charset="0"/>
              </a:rPr>
              <a:t>1892 -1971</a:t>
            </a:r>
          </a:p>
          <a:p>
            <a:pPr>
              <a:lnSpc>
                <a:spcPct val="150000"/>
              </a:lnSpc>
            </a:pPr>
            <a:r>
              <a:rPr lang="ru-RU" i="1" dirty="0">
                <a:latin typeface="Georgia" panose="02040502050405020303" pitchFamily="18" charset="0"/>
              </a:rPr>
              <a:t>Протестантский теолог </a:t>
            </a:r>
          </a:p>
          <a:p>
            <a:pPr>
              <a:lnSpc>
                <a:spcPct val="150000"/>
              </a:lnSpc>
            </a:pPr>
            <a:r>
              <a:rPr lang="ru-RU" i="1" dirty="0">
                <a:latin typeface="Georgia" panose="02040502050405020303" pitchFamily="18" charset="0"/>
              </a:rPr>
              <a:t>(христианский реализм, диалектическая теология)</a:t>
            </a:r>
          </a:p>
          <a:p>
            <a:pPr>
              <a:lnSpc>
                <a:spcPct val="150000"/>
              </a:lnSpc>
            </a:pPr>
            <a:endParaRPr lang="ru-RU" i="1" dirty="0">
              <a:solidFill>
                <a:srgbClr val="4A4A4A"/>
              </a:solidFill>
              <a:latin typeface="Georgia" panose="02040502050405020303" pitchFamily="18" charset="0"/>
            </a:endParaRPr>
          </a:p>
        </p:txBody>
      </p:sp>
    </p:spTree>
    <p:extLst>
      <p:ext uri="{BB962C8B-B14F-4D97-AF65-F5344CB8AC3E}">
        <p14:creationId xmlns:p14="http://schemas.microsoft.com/office/powerpoint/2010/main" val="2479670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28</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3074" name="Picture 2" descr="Билл Уилсон - биография, алкоголь, факты">
            <a:extLst>
              <a:ext uri="{FF2B5EF4-FFF2-40B4-BE49-F238E27FC236}">
                <a16:creationId xmlns:a16="http://schemas.microsoft.com/office/drawing/2014/main" id="{50875704-CD52-41A9-B9BF-BEE7777E28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919" y="1071340"/>
            <a:ext cx="4383104" cy="2717944"/>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F66764B2-B300-454E-B923-C6CF4BCD08E3}"/>
              </a:ext>
            </a:extLst>
          </p:cNvPr>
          <p:cNvSpPr/>
          <p:nvPr/>
        </p:nvSpPr>
        <p:spPr>
          <a:xfrm>
            <a:off x="49619" y="0"/>
            <a:ext cx="8470719" cy="1015663"/>
          </a:xfrm>
          <a:prstGeom prst="rect">
            <a:avLst/>
          </a:prstGeom>
        </p:spPr>
        <p:txBody>
          <a:bodyPr wrap="square">
            <a:spAutoFit/>
          </a:bodyPr>
          <a:lstStyle/>
          <a:p>
            <a:endParaRPr lang="ru-RU" dirty="0"/>
          </a:p>
          <a:p>
            <a:r>
              <a:rPr lang="ru-RU" sz="2400" b="1" i="1" dirty="0">
                <a:solidFill>
                  <a:srgbClr val="FF0000"/>
                </a:solidFill>
                <a:latin typeface="Verdana" panose="020B0604030504040204" pitchFamily="34" charset="0"/>
                <a:ea typeface="Verdana" panose="020B0604030504040204" pitchFamily="34" charset="0"/>
              </a:rPr>
              <a:t>Уильям Гриффит Уилсон </a:t>
            </a:r>
          </a:p>
          <a:p>
            <a:r>
              <a:rPr lang="ru-RU" dirty="0"/>
              <a:t>(англ. </a:t>
            </a:r>
            <a:r>
              <a:rPr lang="ru-RU" dirty="0" err="1"/>
              <a:t>William</a:t>
            </a:r>
            <a:r>
              <a:rPr lang="ru-RU" dirty="0"/>
              <a:t> </a:t>
            </a:r>
            <a:r>
              <a:rPr lang="ru-RU" dirty="0" err="1"/>
              <a:t>Griffith</a:t>
            </a:r>
            <a:r>
              <a:rPr lang="ru-RU" dirty="0"/>
              <a:t> </a:t>
            </a:r>
            <a:r>
              <a:rPr lang="ru-RU" dirty="0" err="1"/>
              <a:t>Wilson</a:t>
            </a:r>
            <a:r>
              <a:rPr lang="ru-RU" dirty="0"/>
              <a:t>) также известный как «Билл У.» (1895 -1971)</a:t>
            </a:r>
          </a:p>
        </p:txBody>
      </p:sp>
      <p:sp>
        <p:nvSpPr>
          <p:cNvPr id="8" name="Прямоугольник 7">
            <a:extLst>
              <a:ext uri="{FF2B5EF4-FFF2-40B4-BE49-F238E27FC236}">
                <a16:creationId xmlns:a16="http://schemas.microsoft.com/office/drawing/2014/main" id="{8E153966-94A4-496A-A4A7-22F1203B0DEB}"/>
              </a:ext>
            </a:extLst>
          </p:cNvPr>
          <p:cNvSpPr/>
          <p:nvPr/>
        </p:nvSpPr>
        <p:spPr>
          <a:xfrm>
            <a:off x="169863" y="1172911"/>
            <a:ext cx="4302899" cy="1477328"/>
          </a:xfrm>
          <a:prstGeom prst="rect">
            <a:avLst/>
          </a:prstGeom>
        </p:spPr>
        <p:txBody>
          <a:bodyPr wrap="square">
            <a:spAutoFit/>
          </a:bodyPr>
          <a:lstStyle/>
          <a:p>
            <a:r>
              <a:rPr lang="ru-RU" dirty="0"/>
              <a:t>один из создателей первого сообщества </a:t>
            </a:r>
            <a:r>
              <a:rPr lang="ru-RU" b="1" dirty="0"/>
              <a:t>Анонимных алкоголиков</a:t>
            </a:r>
            <a:r>
              <a:rPr lang="ru-RU" dirty="0"/>
              <a:t>, автор программы </a:t>
            </a:r>
            <a:r>
              <a:rPr lang="ru-RU" b="1" dirty="0"/>
              <a:t>12 Шагов АА.</a:t>
            </a:r>
          </a:p>
          <a:p>
            <a:endParaRPr lang="ru-RU" dirty="0"/>
          </a:p>
          <a:p>
            <a:endParaRPr lang="ru-RU" dirty="0"/>
          </a:p>
        </p:txBody>
      </p:sp>
      <p:pic>
        <p:nvPicPr>
          <p:cNvPr id="17" name="Рисунок 16">
            <a:extLst>
              <a:ext uri="{FF2B5EF4-FFF2-40B4-BE49-F238E27FC236}">
                <a16:creationId xmlns:a16="http://schemas.microsoft.com/office/drawing/2014/main" id="{22A1631F-345F-49CC-82E7-963FDEAA4F34}"/>
              </a:ext>
            </a:extLst>
          </p:cNvPr>
          <p:cNvPicPr>
            <a:picLocks noChangeAspect="1"/>
          </p:cNvPicPr>
          <p:nvPr/>
        </p:nvPicPr>
        <p:blipFill>
          <a:blip r:embed="rId6"/>
          <a:stretch>
            <a:fillRect/>
          </a:stretch>
        </p:blipFill>
        <p:spPr>
          <a:xfrm>
            <a:off x="226827" y="2306449"/>
            <a:ext cx="1764076" cy="2729205"/>
          </a:xfrm>
          <a:prstGeom prst="rect">
            <a:avLst/>
          </a:prstGeom>
        </p:spPr>
      </p:pic>
      <p:sp>
        <p:nvSpPr>
          <p:cNvPr id="18" name="Прямоугольник 17">
            <a:extLst>
              <a:ext uri="{FF2B5EF4-FFF2-40B4-BE49-F238E27FC236}">
                <a16:creationId xmlns:a16="http://schemas.microsoft.com/office/drawing/2014/main" id="{A5141E69-D14B-41CD-8194-AD853F520FD0}"/>
              </a:ext>
            </a:extLst>
          </p:cNvPr>
          <p:cNvSpPr/>
          <p:nvPr/>
        </p:nvSpPr>
        <p:spPr>
          <a:xfrm>
            <a:off x="2190307" y="3999705"/>
            <a:ext cx="6776716" cy="646331"/>
          </a:xfrm>
          <a:prstGeom prst="rect">
            <a:avLst/>
          </a:prstGeom>
        </p:spPr>
        <p:txBody>
          <a:bodyPr wrap="square">
            <a:spAutoFit/>
          </a:bodyPr>
          <a:lstStyle/>
          <a:p>
            <a:r>
              <a:rPr lang="ru-RU" dirty="0"/>
              <a:t>После смерти Уилсона в 1971 году его имя было включено в список 100 величайших людей XX века по версии журнала </a:t>
            </a:r>
            <a:r>
              <a:rPr lang="ru-RU" dirty="0" err="1"/>
              <a:t>Time</a:t>
            </a:r>
            <a:r>
              <a:rPr lang="ru-RU" dirty="0"/>
              <a:t>.</a:t>
            </a:r>
          </a:p>
        </p:txBody>
      </p:sp>
    </p:spTree>
    <p:extLst>
      <p:ext uri="{BB962C8B-B14F-4D97-AF65-F5344CB8AC3E}">
        <p14:creationId xmlns:p14="http://schemas.microsoft.com/office/powerpoint/2010/main" val="1977926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29</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1026" name="Picture 2" descr="Пильюччи Массимо">
            <a:extLst>
              <a:ext uri="{FF2B5EF4-FFF2-40B4-BE49-F238E27FC236}">
                <a16:creationId xmlns:a16="http://schemas.microsoft.com/office/drawing/2014/main" id="{A3E0CA1D-9672-4B31-91BA-6E242B5AC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66" y="795806"/>
            <a:ext cx="2199915" cy="3048075"/>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962A86AF-53A0-4C1B-BBB7-9BD500B3ADB5}"/>
              </a:ext>
            </a:extLst>
          </p:cNvPr>
          <p:cNvSpPr/>
          <p:nvPr/>
        </p:nvSpPr>
        <p:spPr>
          <a:xfrm>
            <a:off x="169863" y="179347"/>
            <a:ext cx="8974137" cy="461665"/>
          </a:xfrm>
          <a:prstGeom prst="rect">
            <a:avLst/>
          </a:prstGeom>
        </p:spPr>
        <p:txBody>
          <a:bodyPr wrap="square">
            <a:spAutoFit/>
          </a:bodyPr>
          <a:lstStyle/>
          <a:p>
            <a:r>
              <a:rPr lang="ru-RU" sz="2400" b="1" i="1" dirty="0" err="1">
                <a:solidFill>
                  <a:srgbClr val="FF0000"/>
                </a:solidFill>
                <a:latin typeface="Verdana" panose="020B0604030504040204" pitchFamily="34" charset="0"/>
                <a:ea typeface="Verdana" panose="020B0604030504040204" pitchFamily="34" charset="0"/>
              </a:rPr>
              <a:t>Массимо</a:t>
            </a:r>
            <a:r>
              <a:rPr lang="ru-RU" sz="2400" b="1" i="1" dirty="0">
                <a:solidFill>
                  <a:srgbClr val="FF0000"/>
                </a:solidFill>
                <a:latin typeface="Verdana" panose="020B0604030504040204" pitchFamily="34" charset="0"/>
                <a:ea typeface="Verdana" panose="020B0604030504040204" pitchFamily="34" charset="0"/>
              </a:rPr>
              <a:t> </a:t>
            </a:r>
            <a:r>
              <a:rPr lang="ru-RU" sz="2400" b="1" i="1" dirty="0" err="1">
                <a:solidFill>
                  <a:srgbClr val="FF0000"/>
                </a:solidFill>
                <a:latin typeface="Verdana" panose="020B0604030504040204" pitchFamily="34" charset="0"/>
                <a:ea typeface="Verdana" panose="020B0604030504040204" pitchFamily="34" charset="0"/>
              </a:rPr>
              <a:t>Пильюччи</a:t>
            </a:r>
            <a:r>
              <a:rPr lang="ru-RU" sz="2400" b="1" i="1" dirty="0">
                <a:solidFill>
                  <a:srgbClr val="FF0000"/>
                </a:solidFill>
                <a:latin typeface="Verdana" panose="020B0604030504040204" pitchFamily="34" charset="0"/>
                <a:ea typeface="Verdana" panose="020B0604030504040204" pitchFamily="34" charset="0"/>
              </a:rPr>
              <a:t> </a:t>
            </a:r>
            <a:r>
              <a:rPr lang="ru-RU" dirty="0">
                <a:solidFill>
                  <a:srgbClr val="000000"/>
                </a:solidFill>
                <a:latin typeface="Arial" panose="020B0604020202020204" pitchFamily="34" charset="0"/>
              </a:rPr>
              <a:t>(16 января 1964, </a:t>
            </a:r>
            <a:r>
              <a:rPr lang="ru-RU" dirty="0" err="1">
                <a:solidFill>
                  <a:srgbClr val="000000"/>
                </a:solidFill>
                <a:latin typeface="Arial" panose="020B0604020202020204" pitchFamily="34" charset="0"/>
              </a:rPr>
              <a:t>Massimo</a:t>
            </a:r>
            <a:r>
              <a:rPr lang="ru-RU" dirty="0">
                <a:solidFill>
                  <a:srgbClr val="000000"/>
                </a:solidFill>
                <a:latin typeface="Arial" panose="020B0604020202020204" pitchFamily="34" charset="0"/>
              </a:rPr>
              <a:t> </a:t>
            </a:r>
            <a:r>
              <a:rPr lang="ru-RU" dirty="0" err="1">
                <a:solidFill>
                  <a:srgbClr val="000000"/>
                </a:solidFill>
                <a:latin typeface="Arial" panose="020B0604020202020204" pitchFamily="34" charset="0"/>
              </a:rPr>
              <a:t>Pigliucci</a:t>
            </a:r>
            <a:r>
              <a:rPr lang="ru-RU" dirty="0">
                <a:solidFill>
                  <a:srgbClr val="000000"/>
                </a:solidFill>
                <a:latin typeface="Arial" panose="020B0604020202020204" pitchFamily="34" charset="0"/>
              </a:rPr>
              <a:t>).</a:t>
            </a:r>
            <a:endParaRPr lang="ru-RU" dirty="0"/>
          </a:p>
        </p:txBody>
      </p:sp>
      <p:sp>
        <p:nvSpPr>
          <p:cNvPr id="8" name="Прямоугольник 7">
            <a:extLst>
              <a:ext uri="{FF2B5EF4-FFF2-40B4-BE49-F238E27FC236}">
                <a16:creationId xmlns:a16="http://schemas.microsoft.com/office/drawing/2014/main" id="{1F5AD6BD-87F9-4D9E-93CA-9571F0526807}"/>
              </a:ext>
            </a:extLst>
          </p:cNvPr>
          <p:cNvSpPr/>
          <p:nvPr/>
        </p:nvSpPr>
        <p:spPr>
          <a:xfrm>
            <a:off x="2814083" y="708837"/>
            <a:ext cx="6273209" cy="1477328"/>
          </a:xfrm>
          <a:prstGeom prst="rect">
            <a:avLst/>
          </a:prstGeom>
        </p:spPr>
        <p:txBody>
          <a:bodyPr wrap="square">
            <a:spAutoFit/>
          </a:bodyPr>
          <a:lstStyle/>
          <a:p>
            <a:r>
              <a:rPr lang="ru-RU" dirty="0">
                <a:solidFill>
                  <a:srgbClr val="000000"/>
                </a:solidFill>
                <a:latin typeface="Arial" panose="020B0604020202020204" pitchFamily="34" charset="0"/>
              </a:rPr>
              <a:t>— американский биолог и философ науки. Профессор философии в Сити-колледже университета Нью-Йорка. Известен как критик псевдонауки и креационизма; выступает за секуляризм в науке и образовании. Является популяризатором современного стоицизма.</a:t>
            </a:r>
            <a:endParaRPr lang="ru-RU" dirty="0"/>
          </a:p>
        </p:txBody>
      </p:sp>
      <p:pic>
        <p:nvPicPr>
          <p:cNvPr id="1028" name="Picture 4" descr="Как быть стоиком: Античная философия и современная жизнь — Массимо Пильюччи  | ЛитРес">
            <a:extLst>
              <a:ext uri="{FF2B5EF4-FFF2-40B4-BE49-F238E27FC236}">
                <a16:creationId xmlns:a16="http://schemas.microsoft.com/office/drawing/2014/main" id="{8C4BEA73-F1EB-4EB9-8983-B18955CA65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2181" y="2244480"/>
            <a:ext cx="1891922" cy="28378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Аудиокнига Счастливая жизнь. Руководство по стоицизму для современного  человека. 53 кратких урока ныне живущим, Массимо Пильюччи – слушать онлайн  или скачать mp3 на ЛитРес">
            <a:extLst>
              <a:ext uri="{FF2B5EF4-FFF2-40B4-BE49-F238E27FC236}">
                <a16:creationId xmlns:a16="http://schemas.microsoft.com/office/drawing/2014/main" id="{B427818E-C717-4BBA-8A1C-2C7FFF3E6A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8240" y="2253990"/>
            <a:ext cx="2293160" cy="269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3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478" y="2325944"/>
            <a:ext cx="2438281" cy="221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2" name="Picture 2" descr="https://art-sculptor.com/wp-content/uploads/2019/12/38.jpg">
            <a:extLst>
              <a:ext uri="{FF2B5EF4-FFF2-40B4-BE49-F238E27FC236}">
                <a16:creationId xmlns:a16="http://schemas.microsoft.com/office/drawing/2014/main" id="{28F5681C-0DF3-4259-940C-846D4B151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99" y="399212"/>
            <a:ext cx="2915727" cy="414521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2BF9B7CB-8A79-411A-8925-E635ED8F22FD}"/>
              </a:ext>
            </a:extLst>
          </p:cNvPr>
          <p:cNvSpPr/>
          <p:nvPr/>
        </p:nvSpPr>
        <p:spPr>
          <a:xfrm>
            <a:off x="3352800" y="297712"/>
            <a:ext cx="5720316" cy="2494016"/>
          </a:xfrm>
          <a:prstGeom prst="rect">
            <a:avLst/>
          </a:prstGeom>
        </p:spPr>
        <p:txBody>
          <a:bodyPr wrap="square">
            <a:spAutoFit/>
          </a:bodyPr>
          <a:lstStyle/>
          <a:p>
            <a:pPr>
              <a:lnSpc>
                <a:spcPct val="107000"/>
              </a:lnSpc>
              <a:spcAft>
                <a:spcPts val="800"/>
              </a:spcAft>
            </a:pPr>
            <a:r>
              <a:rPr lang="ru-RU" sz="3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СОКРА́Т </a:t>
            </a:r>
            <a:r>
              <a:rPr lang="ru-RU" dirty="0">
                <a:latin typeface="Calibri" panose="020F0502020204030204" pitchFamily="34" charset="0"/>
                <a:ea typeface="Calibri" panose="020F0502020204030204" pitchFamily="34" charset="0"/>
                <a:cs typeface="Times New Roman" panose="02020603050405020304" pitchFamily="18" charset="0"/>
              </a:rPr>
              <a:t>(</a:t>
            </a:r>
            <a:r>
              <a:rPr lang="el-GR" dirty="0">
                <a:latin typeface="Calibri" panose="020F0502020204030204" pitchFamily="34" charset="0"/>
                <a:ea typeface="Calibri" panose="020F0502020204030204" pitchFamily="34" charset="0"/>
                <a:cs typeface="Times New Roman" panose="02020603050405020304" pitchFamily="18" charset="0"/>
              </a:rPr>
              <a:t>Σωϰράτης, </a:t>
            </a:r>
            <a:r>
              <a:rPr lang="ru-RU" dirty="0">
                <a:latin typeface="Calibri" panose="020F0502020204030204" pitchFamily="34" charset="0"/>
                <a:ea typeface="Calibri" panose="020F0502020204030204" pitchFamily="34" charset="0"/>
                <a:cs typeface="Times New Roman" panose="02020603050405020304" pitchFamily="18" charset="0"/>
              </a:rPr>
              <a:t>лат. </a:t>
            </a:r>
            <a:r>
              <a:rPr lang="en-US" dirty="0">
                <a:latin typeface="Calibri" panose="020F0502020204030204" pitchFamily="34" charset="0"/>
                <a:ea typeface="Calibri" panose="020F0502020204030204" pitchFamily="34" charset="0"/>
                <a:cs typeface="Times New Roman" panose="02020603050405020304" pitchFamily="18" charset="0"/>
              </a:rPr>
              <a:t>Socrates) </a:t>
            </a:r>
            <a:r>
              <a:rPr lang="ru-RU" dirty="0">
                <a:latin typeface="Calibri" panose="020F0502020204030204" pitchFamily="34" charset="0"/>
                <a:ea typeface="Calibri" panose="020F0502020204030204" pitchFamily="34" charset="0"/>
                <a:cs typeface="Times New Roman" panose="02020603050405020304" pitchFamily="18" charset="0"/>
              </a:rPr>
              <a:t>из Афин</a:t>
            </a:r>
          </a:p>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 (469–399 до н. э.)</a:t>
            </a:r>
          </a:p>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В каждом человеке есть Солнце. – </a:t>
            </a: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Только дайте ему светить!</a:t>
            </a:r>
          </a:p>
        </p:txBody>
      </p:sp>
      <p:sp>
        <p:nvSpPr>
          <p:cNvPr id="9" name="Прямоугольник 8">
            <a:extLst>
              <a:ext uri="{FF2B5EF4-FFF2-40B4-BE49-F238E27FC236}">
                <a16:creationId xmlns:a16="http://schemas.microsoft.com/office/drawing/2014/main" id="{615013E9-692C-40B9-8FF6-DEC8C351F7FA}"/>
              </a:ext>
            </a:extLst>
          </p:cNvPr>
          <p:cNvSpPr/>
          <p:nvPr/>
        </p:nvSpPr>
        <p:spPr>
          <a:xfrm>
            <a:off x="3119126" y="3089440"/>
            <a:ext cx="3451795" cy="1295868"/>
          </a:xfrm>
          <a:prstGeom prst="rect">
            <a:avLst/>
          </a:prstGeom>
        </p:spPr>
        <p:txBody>
          <a:bodyPr wrap="square">
            <a:spAutoFit/>
          </a:bodyPr>
          <a:lstStyle/>
          <a:p>
            <a:pPr>
              <a:lnSpc>
                <a:spcPct val="150000"/>
              </a:lnSpc>
            </a:pPr>
            <a:r>
              <a:rPr lang="en-US" b="1" dirty="0">
                <a:solidFill>
                  <a:srgbClr val="000000"/>
                </a:solidFill>
                <a:latin typeface="Arial" panose="020B0604020202020204" pitchFamily="34" charset="0"/>
              </a:rPr>
              <a:t>there is a sun in every person</a:t>
            </a:r>
            <a:r>
              <a:rPr lang="ru-RU" b="1" dirty="0">
                <a:solidFill>
                  <a:srgbClr val="000000"/>
                </a:solidFill>
                <a:latin typeface="Arial" panose="020B0604020202020204" pitchFamily="34" charset="0"/>
              </a:rPr>
              <a:t>.</a:t>
            </a:r>
          </a:p>
          <a:p>
            <a:pPr>
              <a:lnSpc>
                <a:spcPct val="150000"/>
              </a:lnSpc>
            </a:pPr>
            <a:r>
              <a:rPr lang="en-US" b="1" dirty="0"/>
              <a:t>Just let it shine</a:t>
            </a:r>
            <a:r>
              <a:rPr lang="ru-RU" b="1" dirty="0"/>
              <a:t>!!</a:t>
            </a:r>
          </a:p>
        </p:txBody>
      </p:sp>
    </p:spTree>
    <p:extLst>
      <p:ext uri="{BB962C8B-B14F-4D97-AF65-F5344CB8AC3E}">
        <p14:creationId xmlns:p14="http://schemas.microsoft.com/office/powerpoint/2010/main" val="329976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30</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2050" name="Picture 2" descr="Виктор Франкл о поисках смысла жизни">
            <a:extLst>
              <a:ext uri="{FF2B5EF4-FFF2-40B4-BE49-F238E27FC236}">
                <a16:creationId xmlns:a16="http://schemas.microsoft.com/office/drawing/2014/main" id="{7BF2DE8C-FC62-4927-86D7-2B4D724D4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107" y="685348"/>
            <a:ext cx="3755785" cy="2539122"/>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4D7675F4-6500-4D79-8ACB-80B2ECA37439}"/>
              </a:ext>
            </a:extLst>
          </p:cNvPr>
          <p:cNvSpPr/>
          <p:nvPr/>
        </p:nvSpPr>
        <p:spPr>
          <a:xfrm>
            <a:off x="113842" y="99978"/>
            <a:ext cx="7236800" cy="461665"/>
          </a:xfrm>
          <a:prstGeom prst="rect">
            <a:avLst/>
          </a:prstGeom>
        </p:spPr>
        <p:txBody>
          <a:bodyPr wrap="square">
            <a:spAutoFit/>
          </a:bodyPr>
          <a:lstStyle/>
          <a:p>
            <a:r>
              <a:rPr lang="ru-RU" sz="2400" b="1" i="1" dirty="0" err="1">
                <a:solidFill>
                  <a:srgbClr val="FF0000"/>
                </a:solidFill>
                <a:latin typeface="Verdana" panose="020B0604030504040204" pitchFamily="34" charset="0"/>
                <a:ea typeface="Verdana" panose="020B0604030504040204" pitchFamily="34" charset="0"/>
              </a:rPr>
              <a:t>Ви́ктор</a:t>
            </a:r>
            <a:r>
              <a:rPr lang="ru-RU" sz="2400" b="1" i="1" dirty="0">
                <a:solidFill>
                  <a:srgbClr val="FF0000"/>
                </a:solidFill>
                <a:latin typeface="Verdana" panose="020B0604030504040204" pitchFamily="34" charset="0"/>
                <a:ea typeface="Verdana" panose="020B0604030504040204" pitchFamily="34" charset="0"/>
              </a:rPr>
              <a:t> </a:t>
            </a:r>
            <a:r>
              <a:rPr lang="ru-RU" sz="2400" b="1" i="1" dirty="0" err="1">
                <a:solidFill>
                  <a:srgbClr val="FF0000"/>
                </a:solidFill>
                <a:latin typeface="Verdana" panose="020B0604030504040204" pitchFamily="34" charset="0"/>
                <a:ea typeface="Verdana" panose="020B0604030504040204" pitchFamily="34" charset="0"/>
              </a:rPr>
              <a:t>Эми́ль</a:t>
            </a:r>
            <a:r>
              <a:rPr lang="ru-RU" sz="2400" b="1" i="1" dirty="0">
                <a:solidFill>
                  <a:srgbClr val="FF0000"/>
                </a:solidFill>
                <a:latin typeface="Verdana" panose="020B0604030504040204" pitchFamily="34" charset="0"/>
                <a:ea typeface="Verdana" panose="020B0604030504040204" pitchFamily="34" charset="0"/>
              </a:rPr>
              <a:t> </a:t>
            </a:r>
            <a:r>
              <a:rPr lang="ru-RU" sz="2400" b="1" i="1" dirty="0" err="1">
                <a:solidFill>
                  <a:srgbClr val="FF0000"/>
                </a:solidFill>
                <a:latin typeface="Verdana" panose="020B0604030504040204" pitchFamily="34" charset="0"/>
                <a:ea typeface="Verdana" panose="020B0604030504040204" pitchFamily="34" charset="0"/>
              </a:rPr>
              <a:t>Франкл</a:t>
            </a:r>
            <a:r>
              <a:rPr lang="ru-RU" sz="2400" b="1" i="1" dirty="0">
                <a:solidFill>
                  <a:srgbClr val="FF0000"/>
                </a:solidFill>
                <a:latin typeface="Verdana" panose="020B0604030504040204" pitchFamily="34" charset="0"/>
                <a:ea typeface="Verdana" panose="020B0604030504040204" pitchFamily="34" charset="0"/>
              </a:rPr>
              <a:t> </a:t>
            </a:r>
            <a:r>
              <a:rPr lang="ru-RU" sz="2400" b="1" dirty="0">
                <a:latin typeface="Verdana" panose="020B0604030504040204" pitchFamily="34" charset="0"/>
                <a:ea typeface="Verdana" panose="020B0604030504040204" pitchFamily="34" charset="0"/>
              </a:rPr>
              <a:t>( 1905 — 1997)</a:t>
            </a:r>
          </a:p>
        </p:txBody>
      </p:sp>
      <p:sp>
        <p:nvSpPr>
          <p:cNvPr id="8" name="Прямоугольник 7">
            <a:extLst>
              <a:ext uri="{FF2B5EF4-FFF2-40B4-BE49-F238E27FC236}">
                <a16:creationId xmlns:a16="http://schemas.microsoft.com/office/drawing/2014/main" id="{75EC32B3-AD40-4DA9-9D45-F98475695F2E}"/>
              </a:ext>
            </a:extLst>
          </p:cNvPr>
          <p:cNvSpPr/>
          <p:nvPr/>
        </p:nvSpPr>
        <p:spPr>
          <a:xfrm>
            <a:off x="85231" y="623198"/>
            <a:ext cx="4314350" cy="646331"/>
          </a:xfrm>
          <a:prstGeom prst="rect">
            <a:avLst/>
          </a:prstGeom>
        </p:spPr>
        <p:txBody>
          <a:bodyPr wrap="square">
            <a:spAutoFit/>
          </a:bodyPr>
          <a:lstStyle/>
          <a:p>
            <a:r>
              <a:rPr lang="ru-RU" dirty="0"/>
              <a:t>австрийский психиатр, психолог, философ и невролог,</a:t>
            </a:r>
          </a:p>
        </p:txBody>
      </p:sp>
      <p:pic>
        <p:nvPicPr>
          <p:cNvPr id="2052" name="Picture 4" descr="Книга: &quot;Сказать жизни &quot;Да!&quot;. Психолог в концлагере&quot; - Виктор ...">
            <a:extLst>
              <a:ext uri="{FF2B5EF4-FFF2-40B4-BE49-F238E27FC236}">
                <a16:creationId xmlns:a16="http://schemas.microsoft.com/office/drawing/2014/main" id="{F8490FBA-06AF-4D8E-96B8-51463EB76B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863" y="1303038"/>
            <a:ext cx="2168613" cy="338944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5617DA4E-4F75-4478-8CA7-A6FE0BA88327}"/>
              </a:ext>
            </a:extLst>
          </p:cNvPr>
          <p:cNvSpPr/>
          <p:nvPr/>
        </p:nvSpPr>
        <p:spPr>
          <a:xfrm>
            <a:off x="2778642" y="3384320"/>
            <a:ext cx="6251516" cy="1200329"/>
          </a:xfrm>
          <a:prstGeom prst="rect">
            <a:avLst/>
          </a:prstGeom>
        </p:spPr>
        <p:txBody>
          <a:bodyPr wrap="square">
            <a:spAutoFit/>
          </a:bodyPr>
          <a:lstStyle/>
          <a:p>
            <a:r>
              <a:rPr lang="ru-RU" dirty="0"/>
              <a:t>Известен как создатель </a:t>
            </a:r>
            <a:r>
              <a:rPr lang="ru-RU" b="1" dirty="0" err="1"/>
              <a:t>логотерапии</a:t>
            </a:r>
            <a:r>
              <a:rPr lang="ru-RU" dirty="0"/>
              <a:t> — направления в </a:t>
            </a:r>
            <a:r>
              <a:rPr lang="ru-RU" b="1" dirty="0"/>
              <a:t>экзистенциальной психологии и психотерапии </a:t>
            </a:r>
            <a:r>
              <a:rPr lang="ru-RU" dirty="0"/>
              <a:t>и как основатель третьей венской школы (после психоанализа Фрейда и индивидуальной психологии Адлера).</a:t>
            </a:r>
          </a:p>
        </p:txBody>
      </p:sp>
    </p:spTree>
    <p:extLst>
      <p:ext uri="{BB962C8B-B14F-4D97-AF65-F5344CB8AC3E}">
        <p14:creationId xmlns:p14="http://schemas.microsoft.com/office/powerpoint/2010/main" val="163321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31</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074" name="Picture 2" descr="Albert Ellis.jpg">
            <a:extLst>
              <a:ext uri="{FF2B5EF4-FFF2-40B4-BE49-F238E27FC236}">
                <a16:creationId xmlns:a16="http://schemas.microsoft.com/office/drawing/2014/main" id="{E93AD09D-C1C0-46E7-B699-3393E3644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8573" y="675611"/>
            <a:ext cx="2620787" cy="346399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B29AE02B-8156-4262-B2F0-74E2635794D8}"/>
              </a:ext>
            </a:extLst>
          </p:cNvPr>
          <p:cNvSpPr/>
          <p:nvPr/>
        </p:nvSpPr>
        <p:spPr>
          <a:xfrm>
            <a:off x="63795" y="354419"/>
            <a:ext cx="5684875" cy="1354217"/>
          </a:xfrm>
          <a:prstGeom prst="rect">
            <a:avLst/>
          </a:prstGeom>
        </p:spPr>
        <p:txBody>
          <a:bodyPr wrap="square">
            <a:spAutoFit/>
          </a:bodyPr>
          <a:lstStyle/>
          <a:p>
            <a:r>
              <a:rPr lang="ru-RU" sz="2800" b="1">
                <a:solidFill>
                  <a:srgbClr val="FF0000"/>
                </a:solidFill>
              </a:rPr>
              <a:t>Альберт Эллис </a:t>
            </a:r>
            <a:r>
              <a:rPr lang="ru-RU" sz="2800" b="1" dirty="0">
                <a:solidFill>
                  <a:srgbClr val="FF0000"/>
                </a:solidFill>
              </a:rPr>
              <a:t>(1913 — 2007)</a:t>
            </a:r>
          </a:p>
          <a:p>
            <a:r>
              <a:rPr lang="ru-RU" dirty="0"/>
              <a:t> — американский психолог и когнитивный терапевт, </a:t>
            </a:r>
          </a:p>
          <a:p>
            <a:r>
              <a:rPr lang="ru-RU" dirty="0"/>
              <a:t>автор рационально-эмоциональной поведенческой терапии.</a:t>
            </a:r>
          </a:p>
        </p:txBody>
      </p:sp>
      <p:pic>
        <p:nvPicPr>
          <p:cNvPr id="3076" name="Picture 4" descr="Книга: &quot;Вредная самооценка. Не дай себя обмануть&quot;. Купить книгу, читать  рецензии | Лабиринт">
            <a:extLst>
              <a:ext uri="{FF2B5EF4-FFF2-40B4-BE49-F238E27FC236}">
                <a16:creationId xmlns:a16="http://schemas.microsoft.com/office/drawing/2014/main" id="{C838E1A8-E0C4-4E10-83D7-8766783D8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86" y="1798649"/>
            <a:ext cx="1778185" cy="2689692"/>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047CC08C-AE81-4A18-A370-A5B1E7E8F771}"/>
              </a:ext>
            </a:extLst>
          </p:cNvPr>
          <p:cNvSpPr/>
          <p:nvPr/>
        </p:nvSpPr>
        <p:spPr>
          <a:xfrm>
            <a:off x="2119423" y="4404456"/>
            <a:ext cx="6039293" cy="369332"/>
          </a:xfrm>
          <a:prstGeom prst="rect">
            <a:avLst/>
          </a:prstGeom>
        </p:spPr>
        <p:txBody>
          <a:bodyPr wrap="square">
            <a:spAutoFit/>
          </a:bodyPr>
          <a:lstStyle/>
          <a:p>
            <a:r>
              <a:rPr lang="ru-RU" dirty="0"/>
              <a:t>Один из идеологов сексуальной революции.</a:t>
            </a:r>
          </a:p>
        </p:txBody>
      </p:sp>
      <p:sp>
        <p:nvSpPr>
          <p:cNvPr id="10" name="Прямоугольник 9">
            <a:extLst>
              <a:ext uri="{FF2B5EF4-FFF2-40B4-BE49-F238E27FC236}">
                <a16:creationId xmlns:a16="http://schemas.microsoft.com/office/drawing/2014/main" id="{37C97F9C-E031-4B2E-AA62-461C77CF1734}"/>
              </a:ext>
            </a:extLst>
          </p:cNvPr>
          <p:cNvSpPr/>
          <p:nvPr/>
        </p:nvSpPr>
        <p:spPr>
          <a:xfrm>
            <a:off x="2190308" y="1971586"/>
            <a:ext cx="3884428" cy="1477328"/>
          </a:xfrm>
          <a:prstGeom prst="rect">
            <a:avLst/>
          </a:prstGeom>
        </p:spPr>
        <p:txBody>
          <a:bodyPr wrap="square">
            <a:spAutoFit/>
          </a:bodyPr>
          <a:lstStyle/>
          <a:p>
            <a:r>
              <a:rPr lang="ru-RU" dirty="0"/>
              <a:t> Негативные эмоции и </a:t>
            </a:r>
            <a:r>
              <a:rPr lang="ru-RU" dirty="0" err="1"/>
              <a:t>дисфункциональные</a:t>
            </a:r>
            <a:r>
              <a:rPr lang="ru-RU" dirty="0"/>
              <a:t> поведенческие реакции есть результат неверных когнитивных установок — иррациональных верований.</a:t>
            </a:r>
          </a:p>
        </p:txBody>
      </p:sp>
    </p:spTree>
    <p:extLst>
      <p:ext uri="{BB962C8B-B14F-4D97-AF65-F5344CB8AC3E}">
        <p14:creationId xmlns:p14="http://schemas.microsoft.com/office/powerpoint/2010/main" val="2849909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6" name="Picture 2" descr="Почему звезды маленькие?">
            <a:extLst>
              <a:ext uri="{FF2B5EF4-FFF2-40B4-BE49-F238E27FC236}">
                <a16:creationId xmlns:a16="http://schemas.microsoft.com/office/drawing/2014/main" id="{3002AB89-57D6-4C05-921F-85AADAB8FB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2128"/>
            <a:ext cx="9118253" cy="51328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25747" y="380145"/>
            <a:ext cx="9118253" cy="5386090"/>
          </a:xfrm>
          <a:prstGeom prst="rect">
            <a:avLst/>
          </a:prstGeom>
        </p:spPr>
        <p:txBody>
          <a:bodyPr wrap="square">
            <a:spAutoFit/>
          </a:bodyPr>
          <a:lstStyle/>
          <a:p>
            <a:r>
              <a:rPr lang="ru-RU" sz="2800" b="1" dirty="0">
                <a:solidFill>
                  <a:schemeClr val="bg1"/>
                </a:solidFill>
                <a:latin typeface="Times New Roman" panose="02020603050405020304" pitchFamily="18" charset="0"/>
                <a:cs typeface="Times New Roman" panose="02020603050405020304" pitchFamily="18" charset="0"/>
              </a:rPr>
              <a:t>Космос </a:t>
            </a:r>
            <a:r>
              <a:rPr lang="ru-RU" sz="2800" b="1" dirty="0" err="1">
                <a:solidFill>
                  <a:schemeClr val="bg1"/>
                </a:solidFill>
                <a:hlinkClick r:id="rId6" tooltip="wikt:κόσμος">
                  <a:extLst>
                    <a:ext uri="{A12FA001-AC4F-418D-AE19-62706E023703}">
                      <ahyp:hlinkClr xmlns:ahyp="http://schemas.microsoft.com/office/drawing/2018/hyperlinkcolor" val="tx"/>
                    </a:ext>
                  </a:extLst>
                </a:hlinkClick>
              </a:rPr>
              <a:t>κόσμος</a:t>
            </a:r>
            <a:r>
              <a:rPr lang="ru-RU" sz="2800" b="1" dirty="0">
                <a:solidFill>
                  <a:schemeClr val="bg1"/>
                </a:solidFill>
              </a:rPr>
              <a:t> </a:t>
            </a:r>
            <a:r>
              <a:rPr lang="ru-RU" dirty="0">
                <a:solidFill>
                  <a:schemeClr val="bg1"/>
                </a:solidFill>
              </a:rPr>
              <a:t> </a:t>
            </a:r>
            <a:r>
              <a:rPr lang="ru-RU" sz="3200" dirty="0">
                <a:solidFill>
                  <a:schemeClr val="bg1"/>
                </a:solidFill>
              </a:rPr>
              <a:t>«порядок, гармония, красота»)</a:t>
            </a:r>
            <a:r>
              <a:rPr lang="ru-RU" dirty="0">
                <a:solidFill>
                  <a:schemeClr val="bg1"/>
                </a:solidFill>
              </a:rPr>
              <a:t> — понятие в котором зафиксировано </a:t>
            </a:r>
            <a:r>
              <a:rPr lang="ru-RU" dirty="0">
                <a:solidFill>
                  <a:schemeClr val="bg1"/>
                </a:solidFill>
                <a:latin typeface="Times New Roman" panose="02020603050405020304" pitchFamily="18" charset="0"/>
                <a:cs typeface="Times New Roman" panose="02020603050405020304" pitchFamily="18" charset="0"/>
              </a:rPr>
              <a:t> </a:t>
            </a:r>
          </a:p>
          <a:p>
            <a:endParaRPr lang="ru-RU" sz="2400" dirty="0">
              <a:solidFill>
                <a:schemeClr val="bg1"/>
              </a:solidFill>
              <a:latin typeface="Times New Roman" panose="02020603050405020304" pitchFamily="18" charset="0"/>
              <a:cs typeface="Times New Roman" panose="02020603050405020304" pitchFamily="18" charset="0"/>
            </a:endParaRPr>
          </a:p>
          <a:p>
            <a:r>
              <a:rPr lang="ru-RU" sz="2400" dirty="0">
                <a:solidFill>
                  <a:schemeClr val="bg1"/>
                </a:solidFill>
                <a:latin typeface="Times New Roman" panose="02020603050405020304" pitchFamily="18" charset="0"/>
                <a:cs typeface="Times New Roman" panose="02020603050405020304" pitchFamily="18" charset="0"/>
              </a:rPr>
              <a:t>представление о природном мире как о пластически упорядоченном гармоническом целом. </a:t>
            </a:r>
          </a:p>
          <a:p>
            <a:endParaRPr lang="ru-RU" sz="2400" dirty="0">
              <a:solidFill>
                <a:schemeClr val="bg1"/>
              </a:solidFill>
              <a:latin typeface="Times New Roman" panose="02020603050405020304" pitchFamily="18" charset="0"/>
              <a:cs typeface="Times New Roman" panose="02020603050405020304" pitchFamily="18" charset="0"/>
            </a:endParaRPr>
          </a:p>
          <a:p>
            <a:r>
              <a:rPr lang="ru-RU" sz="2400" dirty="0">
                <a:solidFill>
                  <a:schemeClr val="bg1"/>
                </a:solidFill>
                <a:latin typeface="Times New Roman" panose="02020603050405020304" pitchFamily="18" charset="0"/>
                <a:cs typeface="Times New Roman" panose="02020603050405020304" pitchFamily="18" charset="0"/>
              </a:rPr>
              <a:t>Через понятие </a:t>
            </a:r>
            <a:r>
              <a:rPr lang="ru-RU" sz="2400" dirty="0">
                <a:solidFill>
                  <a:schemeClr val="bg1"/>
                </a:solidFill>
              </a:rPr>
              <a:t>«космос» соединяются две функции — </a:t>
            </a:r>
            <a:r>
              <a:rPr lang="ru-RU" sz="2400" b="1" dirty="0">
                <a:solidFill>
                  <a:schemeClr val="bg1"/>
                </a:solidFill>
              </a:rPr>
              <a:t>упорядочивающая  и эстетическая</a:t>
            </a:r>
            <a:r>
              <a:rPr lang="ru-RU" sz="2400" dirty="0">
                <a:solidFill>
                  <a:schemeClr val="bg1"/>
                </a:solidFill>
              </a:rPr>
              <a:t>.</a:t>
            </a:r>
          </a:p>
          <a:p>
            <a:endParaRPr lang="ru-RU" sz="2400" dirty="0">
              <a:solidFill>
                <a:schemeClr val="bg1"/>
              </a:solidFill>
            </a:endParaRPr>
          </a:p>
          <a:p>
            <a:r>
              <a:rPr lang="ru-RU" b="1" dirty="0">
                <a:solidFill>
                  <a:schemeClr val="bg1"/>
                </a:solidFill>
              </a:rPr>
              <a:t>ГОМЕР</a:t>
            </a:r>
            <a:r>
              <a:rPr lang="ru-RU" dirty="0">
                <a:solidFill>
                  <a:schemeClr val="bg1"/>
                </a:solidFill>
              </a:rPr>
              <a:t>: Общая картина мира  — это эпическая модель античного космоса: «это как бы огромное жилище, в котором живут, действуют и борются люди и боги»</a:t>
            </a:r>
            <a:r>
              <a:rPr lang="ru-RU" sz="2400" dirty="0">
                <a:solidFill>
                  <a:schemeClr val="bg1"/>
                </a:solidFill>
              </a:rPr>
              <a:t>.</a:t>
            </a:r>
          </a:p>
          <a:p>
            <a:endParaRPr lang="ru-RU" sz="2400" dirty="0">
              <a:solidFill>
                <a:schemeClr val="bg1"/>
              </a:solidFill>
              <a:latin typeface="Times New Roman" panose="02020603050405020304" pitchFamily="18" charset="0"/>
              <a:cs typeface="Times New Roman" panose="02020603050405020304" pitchFamily="18" charset="0"/>
            </a:endParaRPr>
          </a:p>
          <a:p>
            <a:r>
              <a:rPr lang="ru-RU" b="1" dirty="0"/>
              <a:t>ПЛАТОН </a:t>
            </a:r>
            <a:r>
              <a:rPr lang="ru-RU" dirty="0"/>
              <a:t>(«</a:t>
            </a:r>
            <a:r>
              <a:rPr lang="ru-RU" dirty="0" err="1"/>
              <a:t>Тимей</a:t>
            </a:r>
            <a:r>
              <a:rPr lang="ru-RU" dirty="0"/>
              <a:t>»): космос - ЭТО живой, соразмерный </a:t>
            </a:r>
            <a:r>
              <a:rPr lang="ru-RU" dirty="0" err="1"/>
              <a:t>рганизм</a:t>
            </a:r>
            <a:r>
              <a:rPr lang="ru-RU" dirty="0"/>
              <a:t>, обладающий разумной душой, а человек —  это часть космоса. </a:t>
            </a:r>
            <a:endParaRPr lang="ru-RU" sz="2400" dirty="0">
              <a:latin typeface="Times New Roman" panose="02020603050405020304" pitchFamily="18" charset="0"/>
              <a:cs typeface="Times New Roman" panose="02020603050405020304" pitchFamily="18" charset="0"/>
            </a:endParaRPr>
          </a:p>
          <a:p>
            <a:r>
              <a:rPr lang="ru-RU" sz="2400" b="1" dirty="0">
                <a:solidFill>
                  <a:srgbClr val="FF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90866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4105" y="3348462"/>
            <a:ext cx="3779353" cy="1449183"/>
          </a:xfrm>
        </p:spPr>
        <p:txBody>
          <a:bodyPr>
            <a:noAutofit/>
          </a:bodyPr>
          <a:lstStyle/>
          <a:p>
            <a:pPr algn="l"/>
            <a:br>
              <a:rPr lang="ru-RU" sz="2800" b="1" dirty="0">
                <a:solidFill>
                  <a:srgbClr val="FF0000"/>
                </a:solidFill>
                <a:latin typeface="Trebuchet MS"/>
                <a:cs typeface="Trebuchet MS"/>
              </a:rPr>
            </a:br>
            <a:br>
              <a:rPr lang="ru-RU" sz="2800" b="1" dirty="0">
                <a:solidFill>
                  <a:srgbClr val="FF0000"/>
                </a:solidFill>
                <a:latin typeface="Trebuchet MS"/>
                <a:cs typeface="Trebuchet MS"/>
              </a:rPr>
            </a:br>
            <a:br>
              <a:rPr lang="ru-RU" sz="2800" b="1" dirty="0">
                <a:solidFill>
                  <a:srgbClr val="FF0000"/>
                </a:solidFill>
                <a:latin typeface="Trebuchet MS"/>
                <a:cs typeface="Trebuchet MS"/>
              </a:rPr>
            </a:br>
            <a:br>
              <a:rPr lang="ru-RU" sz="2800" b="1" dirty="0">
                <a:solidFill>
                  <a:srgbClr val="FF0000"/>
                </a:solidFill>
                <a:latin typeface="Trebuchet MS"/>
                <a:cs typeface="Trebuchet MS"/>
              </a:rPr>
            </a:br>
            <a:endParaRPr lang="en-US" sz="2800" b="1" i="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33</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074" name="Picture 2" descr="https://cs8.pikabu.ru/post_img/2016/04/19/10/og_og_14610860812485797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 y="21081"/>
            <a:ext cx="9056330" cy="43983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201" y="138223"/>
            <a:ext cx="4114800" cy="861774"/>
          </a:xfrm>
          <a:prstGeom prst="rect">
            <a:avLst/>
          </a:prstGeom>
        </p:spPr>
        <p:txBody>
          <a:bodyPr wrap="square">
            <a:spAutoFit/>
          </a:bodyPr>
          <a:lstStyle/>
          <a:p>
            <a:r>
              <a:rPr lang="ru-RU" sz="3200" b="1" dirty="0">
                <a:solidFill>
                  <a:schemeClr val="bg1"/>
                </a:solidFill>
                <a:latin typeface="Trebuchet MS"/>
                <a:cs typeface="Trebuchet MS"/>
              </a:rPr>
              <a:t>Гераклит Эфесский</a:t>
            </a:r>
            <a:br>
              <a:rPr lang="ru-RU" sz="3200" b="1" dirty="0">
                <a:solidFill>
                  <a:schemeClr val="bg1"/>
                </a:solidFill>
                <a:latin typeface="Trebuchet MS"/>
                <a:cs typeface="Trebuchet MS"/>
              </a:rPr>
            </a:br>
            <a:r>
              <a:rPr lang="ru-RU" b="1" dirty="0">
                <a:solidFill>
                  <a:schemeClr val="bg1"/>
                </a:solidFill>
                <a:latin typeface="Trebuchet MS"/>
                <a:cs typeface="Trebuchet MS"/>
              </a:rPr>
              <a:t>(540 до н.э. – 470 до н.э.):</a:t>
            </a:r>
            <a:endParaRPr lang="ru-RU" dirty="0">
              <a:solidFill>
                <a:schemeClr val="bg1"/>
              </a:solidFill>
            </a:endParaRPr>
          </a:p>
        </p:txBody>
      </p:sp>
      <p:sp>
        <p:nvSpPr>
          <p:cNvPr id="7" name="Rectangle 6"/>
          <p:cNvSpPr/>
          <p:nvPr/>
        </p:nvSpPr>
        <p:spPr>
          <a:xfrm>
            <a:off x="329817" y="1307804"/>
            <a:ext cx="6273001" cy="2677656"/>
          </a:xfrm>
          <a:prstGeom prst="rect">
            <a:avLst/>
          </a:prstGeom>
        </p:spPr>
        <p:txBody>
          <a:bodyPr wrap="square">
            <a:spAutoFit/>
          </a:bodyPr>
          <a:lstStyle/>
          <a:p>
            <a:pPr>
              <a:lnSpc>
                <a:spcPct val="120000"/>
              </a:lnSpc>
            </a:pPr>
            <a:r>
              <a:rPr lang="ru-RU" sz="2800" b="1" i="1" dirty="0">
                <a:solidFill>
                  <a:schemeClr val="bg1"/>
                </a:solidFill>
                <a:latin typeface="Calibri" panose="020F0502020204030204" pitchFamily="34" charset="0"/>
                <a:ea typeface="Calibri" panose="020F0502020204030204" pitchFamily="34" charset="0"/>
                <a:cs typeface="Times New Roman" panose="02020603050405020304" pitchFamily="18" charset="0"/>
              </a:rPr>
              <a:t>«Этот космос не создан никем из богов, никем из людей, он был есть и будет вечно живым огнем, мерами потухающим, и мерами возгорающимся»</a:t>
            </a:r>
            <a:endParaRPr lang="ru-RU"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2" descr="https://24smi.org/public/media/celebrity/2017/10/04/NMLypynwgAqL_geraklit.jpg">
            <a:extLst>
              <a:ext uri="{FF2B5EF4-FFF2-40B4-BE49-F238E27FC236}">
                <a16:creationId xmlns:a16="http://schemas.microsoft.com/office/drawing/2014/main" id="{70C6346F-9A0D-4E3A-B8FF-4C58ADD98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5570" y="197219"/>
            <a:ext cx="2149742" cy="286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43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2519" y="162128"/>
            <a:ext cx="5580187" cy="398921"/>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1400" dirty="0">
                <a:latin typeface="Times New Roman" pitchFamily="18" charset="0"/>
                <a:cs typeface="Times New Roman" pitchFamily="18" charset="0"/>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34</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pic>
        <p:nvPicPr>
          <p:cNvPr id="9" name="Рисунок 8">
            <a:extLst>
              <a:ext uri="{FF2B5EF4-FFF2-40B4-BE49-F238E27FC236}">
                <a16:creationId xmlns:a16="http://schemas.microsoft.com/office/drawing/2014/main" id="{41B04D33-A7CE-4948-8FE1-F11F870A37A2}"/>
              </a:ext>
            </a:extLst>
          </p:cNvPr>
          <p:cNvPicPr>
            <a:picLocks noChangeAspect="1"/>
          </p:cNvPicPr>
          <p:nvPr/>
        </p:nvPicPr>
        <p:blipFill>
          <a:blip r:embed="rId5"/>
          <a:stretch>
            <a:fillRect/>
          </a:stretch>
        </p:blipFill>
        <p:spPr>
          <a:xfrm>
            <a:off x="226828" y="361589"/>
            <a:ext cx="3670344" cy="4587930"/>
          </a:xfrm>
          <a:prstGeom prst="rect">
            <a:avLst/>
          </a:prstGeom>
        </p:spPr>
      </p:pic>
      <p:sp>
        <p:nvSpPr>
          <p:cNvPr id="10" name="Прямоугольник 9">
            <a:extLst>
              <a:ext uri="{FF2B5EF4-FFF2-40B4-BE49-F238E27FC236}">
                <a16:creationId xmlns:a16="http://schemas.microsoft.com/office/drawing/2014/main" id="{C7EB885A-33B9-4C79-8943-2987BE5BE216}"/>
              </a:ext>
            </a:extLst>
          </p:cNvPr>
          <p:cNvSpPr/>
          <p:nvPr/>
        </p:nvSpPr>
        <p:spPr>
          <a:xfrm>
            <a:off x="4068725" y="1320842"/>
            <a:ext cx="4905411" cy="1808637"/>
          </a:xfrm>
          <a:prstGeom prst="rect">
            <a:avLst/>
          </a:prstGeom>
        </p:spPr>
        <p:txBody>
          <a:bodyPr wrap="square">
            <a:spAutoFit/>
          </a:bodyPr>
          <a:lstStyle/>
          <a:p>
            <a:pPr>
              <a:lnSpc>
                <a:spcPct val="150000"/>
              </a:lnSpc>
              <a:spcBef>
                <a:spcPts val="600"/>
              </a:spcBef>
              <a:spcAft>
                <a:spcPts val="600"/>
              </a:spcAft>
            </a:pPr>
            <a:r>
              <a:rPr lang="ru-RU" sz="3600" b="1" dirty="0">
                <a:latin typeface="Times New Roman" panose="02020603050405020304" pitchFamily="18" charset="0"/>
                <a:ea typeface="Calibri" panose="020F0502020204030204" pitchFamily="34" charset="0"/>
                <a:cs typeface="Times New Roman" panose="02020603050405020304" pitchFamily="18" charset="0"/>
              </a:rPr>
              <a:t>Ф.М. Достоевский:</a:t>
            </a:r>
            <a:endParaRPr lang="ru-RU" sz="36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spcAft>
                <a:spcPts val="600"/>
              </a:spcAft>
            </a:pPr>
            <a:r>
              <a:rPr lang="ru-RU" sz="3600" b="1" i="1" dirty="0">
                <a:latin typeface="Times New Roman" panose="02020603050405020304" pitchFamily="18" charset="0"/>
                <a:ea typeface="Calibri" panose="020F0502020204030204" pitchFamily="34" charset="0"/>
                <a:cs typeface="Times New Roman" panose="02020603050405020304" pitchFamily="18" charset="0"/>
              </a:rPr>
              <a:t>«Красота спасет мир» </a:t>
            </a:r>
          </a:p>
        </p:txBody>
      </p:sp>
    </p:spTree>
    <p:extLst>
      <p:ext uri="{BB962C8B-B14F-4D97-AF65-F5344CB8AC3E}">
        <p14:creationId xmlns:p14="http://schemas.microsoft.com/office/powerpoint/2010/main" val="126166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35</a:t>
            </a:fld>
            <a:endParaRPr lang="en-US" dirty="0">
              <a:solidFill>
                <a:srgbClr val="FFFFFF"/>
              </a:solidFill>
              <a:latin typeface="Trebuchet MS"/>
              <a:cs typeface="Trebuchet MS"/>
            </a:endParaRPr>
          </a:p>
        </p:txBody>
      </p:sp>
      <p:pic>
        <p:nvPicPr>
          <p:cNvPr id="2050" name="Picture 2" descr="F:\МОИ ПРЕЗЕНТАЦИИ\Что такое философия\tsitaty-прежде-всего-я-хотел-бы-выяснить-что-такое-рене-декарт-1269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 y="0"/>
            <a:ext cx="9107528"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17" y="4165398"/>
            <a:ext cx="2411146" cy="440040"/>
          </a:xfrm>
          <a:prstGeom prst="rect">
            <a:avLst/>
          </a:prstGeom>
        </p:spPr>
      </p:pic>
    </p:spTree>
    <p:extLst>
      <p:ext uri="{BB962C8B-B14F-4D97-AF65-F5344CB8AC3E}">
        <p14:creationId xmlns:p14="http://schemas.microsoft.com/office/powerpoint/2010/main" val="3421746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480489"/>
            <a:ext cx="6229824" cy="552122"/>
          </a:xfrm>
        </p:spPr>
        <p:txBody>
          <a:bodyPr>
            <a:noAutofit/>
          </a:bodyPr>
          <a:lstStyle/>
          <a:p>
            <a:pPr algn="l"/>
            <a:r>
              <a:rPr lang="ru-RU" sz="2800" b="1" dirty="0">
                <a:solidFill>
                  <a:srgbClr val="0070C0"/>
                </a:solidFill>
              </a:rPr>
              <a:t>		</a:t>
            </a: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36</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17" y="4165398"/>
            <a:ext cx="2411146" cy="440040"/>
          </a:xfrm>
          <a:prstGeom prst="rect">
            <a:avLst/>
          </a:prstGeom>
        </p:spPr>
      </p:pic>
      <p:pic>
        <p:nvPicPr>
          <p:cNvPr id="6" name="Рисунок 2" descr="Рене Декарт">
            <a:extLst>
              <a:ext uri="{FF2B5EF4-FFF2-40B4-BE49-F238E27FC236}">
                <a16:creationId xmlns:a16="http://schemas.microsoft.com/office/drawing/2014/main" id="{07641D43-717E-46DD-88E6-A96639718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12" y="146018"/>
            <a:ext cx="1873250"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Рисунок 1" descr="Титульный лист первого издания трактата Рене Декарта «Рассуждение о методе» 1637 года.">
            <a:extLst>
              <a:ext uri="{FF2B5EF4-FFF2-40B4-BE49-F238E27FC236}">
                <a16:creationId xmlns:a16="http://schemas.microsoft.com/office/drawing/2014/main" id="{8954DD17-DB3E-49C9-97B7-31615966D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520" y="111372"/>
            <a:ext cx="1544468" cy="247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Прямоугольник 7">
            <a:extLst>
              <a:ext uri="{FF2B5EF4-FFF2-40B4-BE49-F238E27FC236}">
                <a16:creationId xmlns:a16="http://schemas.microsoft.com/office/drawing/2014/main" id="{B4FD98F0-B14E-41DF-851F-9FCD100CB90E}"/>
              </a:ext>
            </a:extLst>
          </p:cNvPr>
          <p:cNvSpPr/>
          <p:nvPr/>
        </p:nvSpPr>
        <p:spPr>
          <a:xfrm>
            <a:off x="3788988" y="578224"/>
            <a:ext cx="5180200" cy="1546001"/>
          </a:xfrm>
          <a:prstGeom prst="rect">
            <a:avLst/>
          </a:prstGeom>
        </p:spPr>
        <p:txBody>
          <a:bodyPr wrap="square">
            <a:spAutoFit/>
          </a:bodyPr>
          <a:lstStyle/>
          <a:p>
            <a:pPr algn="ctr">
              <a:lnSpc>
                <a:spcPts val="2850"/>
              </a:lnSpc>
              <a:spcAft>
                <a:spcPts val="0"/>
              </a:spcAft>
            </a:pPr>
            <a: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РЕНЕ ДЕКАРТ:</a:t>
            </a:r>
            <a:b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br>
            <a: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РАССУЖДЕНИЕ О МЕТОДЕ, ЧТОБЫ ВЕРНО НАПРАВЛЯТЬ СВОЙ РАЗУМ И ОТЫСКИВАТЬ ИСТИНУ В НАУКАХ</a:t>
            </a:r>
            <a:endParaRPr lang="ru-RU"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4F7ADEA9-FA67-48C2-98ED-279DE4F731AE}"/>
              </a:ext>
            </a:extLst>
          </p:cNvPr>
          <p:cNvSpPr/>
          <p:nvPr/>
        </p:nvSpPr>
        <p:spPr>
          <a:xfrm>
            <a:off x="276485" y="2725015"/>
            <a:ext cx="8651616" cy="1559145"/>
          </a:xfrm>
          <a:prstGeom prst="rect">
            <a:avLst/>
          </a:prstGeom>
        </p:spPr>
        <p:txBody>
          <a:bodyPr wrap="square">
            <a:spAutoFit/>
          </a:bodyPr>
          <a:lstStyle/>
          <a:p>
            <a:pPr algn="just">
              <a:lnSpc>
                <a:spcPct val="107000"/>
              </a:lnSpc>
              <a:spcAft>
                <a:spcPts val="800"/>
              </a:spcAft>
            </a:pP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«во-первых, повиноваться законам и обычаям моей страны, неотступно придерживаясь религии, в которой, по милости божией, я был воспитан с детства, и руководствуясь во всём остальном наиболее умеренными и чуждыми крайностей мнениями, сообща выработанными самыми благоразумными людьми, в кругу которых мне предстояло жить». </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0022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37</a:t>
            </a:fld>
            <a:endParaRPr lang="en-US" dirty="0">
              <a:solidFill>
                <a:srgbClr val="FFFFFF"/>
              </a:solidFill>
              <a:latin typeface="Trebuchet MS"/>
              <a:cs typeface="Trebuchet MS"/>
            </a:endParaRPr>
          </a:p>
        </p:txBody>
      </p:sp>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276483" y="3173506"/>
            <a:ext cx="7347999" cy="646331"/>
          </a:xfrm>
          <a:prstGeom prst="rect">
            <a:avLst/>
          </a:prstGeom>
        </p:spPr>
        <p:txBody>
          <a:bodyPr wrap="square">
            <a:spAutoFit/>
          </a:bodyPr>
          <a:lstStyle/>
          <a:p>
            <a:br>
              <a:rPr lang="ru-RU" dirty="0"/>
            </a:br>
            <a:endParaRPr lang="ru-RU"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944" y="221346"/>
            <a:ext cx="1915268" cy="349541"/>
          </a:xfrm>
          <a:prstGeom prst="rect">
            <a:avLst/>
          </a:prstGeom>
        </p:spPr>
      </p:pic>
      <p:sp>
        <p:nvSpPr>
          <p:cNvPr id="2" name="AutoShape 2" descr="https://apf.mail.ru/cgi-bin/readmsg/20180625_072024.jpg?id=15304208520000000267%3B0%3B1&amp;x-email=salohov%40mail.ru&amp;exif=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4" descr="https://apf.mail.ru/cgi-bin/readmsg/20180625_072024.jpg?id=15304208520000000267%3B0%3B1&amp;x-email=salohov%40mail.ru&amp;exif=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 name="Рисунок 11" descr="рене декарт.jpg">
            <a:extLst>
              <a:ext uri="{FF2B5EF4-FFF2-40B4-BE49-F238E27FC236}">
                <a16:creationId xmlns:a16="http://schemas.microsoft.com/office/drawing/2014/main" id="{6526AF76-7401-4162-B9BB-0B33E64F8AEE}"/>
              </a:ext>
            </a:extLst>
          </p:cNvPr>
          <p:cNvPicPr>
            <a:picLocks noChangeAspect="1"/>
          </p:cNvPicPr>
          <p:nvPr/>
        </p:nvPicPr>
        <p:blipFill>
          <a:blip r:embed="rId5" cstate="print"/>
          <a:srcRect l="12187" r="12187"/>
          <a:stretch>
            <a:fillRect/>
          </a:stretch>
        </p:blipFill>
        <p:spPr>
          <a:xfrm>
            <a:off x="236071" y="272584"/>
            <a:ext cx="2481242" cy="2481242"/>
          </a:xfrm>
          <a:prstGeom prst="rect">
            <a:avLst/>
          </a:prstGeom>
        </p:spPr>
      </p:pic>
      <p:sp>
        <p:nvSpPr>
          <p:cNvPr id="13" name="Прямоугольник 12">
            <a:extLst>
              <a:ext uri="{FF2B5EF4-FFF2-40B4-BE49-F238E27FC236}">
                <a16:creationId xmlns:a16="http://schemas.microsoft.com/office/drawing/2014/main" id="{C842C989-7E8D-457A-963A-3F2DBDE2E865}"/>
              </a:ext>
            </a:extLst>
          </p:cNvPr>
          <p:cNvSpPr/>
          <p:nvPr/>
        </p:nvSpPr>
        <p:spPr>
          <a:xfrm>
            <a:off x="2759148" y="416859"/>
            <a:ext cx="6106946" cy="1559145"/>
          </a:xfrm>
          <a:prstGeom prst="rect">
            <a:avLst/>
          </a:prstGeom>
        </p:spPr>
        <p:txBody>
          <a:bodyPr wrap="square">
            <a:spAutoFit/>
          </a:bodyPr>
          <a:lstStyle/>
          <a:p>
            <a:pPr>
              <a:lnSpc>
                <a:spcPct val="107000"/>
              </a:lnSpc>
              <a:spcAft>
                <a:spcPts val="800"/>
              </a:spcAft>
            </a:pP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«Моим вторым правилом было оставаться настолько твёрдым и решительным в своих действиях, насколько это было в моих силах, и с не меньшим постоянством следовать даже самым сомнительным мнениям, если я принял их за вполне правильные». </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Прямоугольник 13">
            <a:extLst>
              <a:ext uri="{FF2B5EF4-FFF2-40B4-BE49-F238E27FC236}">
                <a16:creationId xmlns:a16="http://schemas.microsoft.com/office/drawing/2014/main" id="{851D1FDF-42FD-4809-9AEE-5E3CF024F82C}"/>
              </a:ext>
            </a:extLst>
          </p:cNvPr>
          <p:cNvSpPr/>
          <p:nvPr/>
        </p:nvSpPr>
        <p:spPr>
          <a:xfrm>
            <a:off x="403412" y="2984532"/>
            <a:ext cx="8462682" cy="1262782"/>
          </a:xfrm>
          <a:prstGeom prst="rect">
            <a:avLst/>
          </a:prstGeom>
        </p:spPr>
        <p:txBody>
          <a:bodyPr wrap="square">
            <a:spAutoFit/>
          </a:bodyPr>
          <a:lstStyle/>
          <a:p>
            <a:pPr>
              <a:lnSpc>
                <a:spcPct val="107000"/>
              </a:lnSpc>
              <a:spcAft>
                <a:spcPts val="800"/>
              </a:spcAft>
            </a:pP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«Третьим моим правилом было всегда стремиться побеждать скорее себя, чем судьбу (</a:t>
            </a:r>
            <a:r>
              <a:rPr lang="ru-RU" dirty="0" err="1">
                <a:solidFill>
                  <a:srgbClr val="000000"/>
                </a:solidFill>
                <a:latin typeface="Segoe UI" panose="020B0502040204020203" pitchFamily="34" charset="0"/>
                <a:ea typeface="Calibri" panose="020F0502020204030204" pitchFamily="34" charset="0"/>
                <a:cs typeface="Times New Roman" panose="02020603050405020304" pitchFamily="18" charset="0"/>
              </a:rPr>
              <a:t>fortune</a:t>
            </a: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 изменять свои желания, а не порядок мира и вообще привыкнуть к мысли, что в полной нашей власти находятся только наши мысли.»</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2073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2" name="Picture 2" descr="https://avatars.mds.yandex.net/get-snippets_images/985031/a69de218da1ff4183d4dc547b2377f81/414x310">
            <a:extLst>
              <a:ext uri="{FF2B5EF4-FFF2-40B4-BE49-F238E27FC236}">
                <a16:creationId xmlns:a16="http://schemas.microsoft.com/office/drawing/2014/main" id="{EA2B3E16-42FF-4CB0-953D-AD0EABE36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1054" y="74701"/>
            <a:ext cx="5112946" cy="384712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492099" y="4709381"/>
            <a:ext cx="253010" cy="273844"/>
          </a:xfrm>
        </p:spPr>
        <p:txBody>
          <a:bodyPr/>
          <a:lstStyle/>
          <a:p>
            <a:pPr algn="ctr"/>
            <a:fld id="{897B1AD0-CEE0-234F-8740-2B05DEBC40E6}" type="slidenum">
              <a:rPr lang="en-US" smtClean="0">
                <a:solidFill>
                  <a:srgbClr val="FFFFFF"/>
                </a:solidFill>
                <a:latin typeface="Trebuchet MS"/>
                <a:cs typeface="Trebuchet MS"/>
              </a:rPr>
              <a:pPr algn="ctr"/>
              <a:t>38</a:t>
            </a:fld>
            <a:endParaRPr lang="en-US" dirty="0">
              <a:solidFill>
                <a:srgbClr val="FFFFFF"/>
              </a:solidFill>
              <a:latin typeface="Trebuchet MS"/>
              <a:cs typeface="Trebuchet MS"/>
            </a:endParaRPr>
          </a:p>
        </p:txBody>
      </p:sp>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276483" y="3173506"/>
            <a:ext cx="7347999" cy="646331"/>
          </a:xfrm>
          <a:prstGeom prst="rect">
            <a:avLst/>
          </a:prstGeom>
        </p:spPr>
        <p:txBody>
          <a:bodyPr wrap="square">
            <a:spAutoFit/>
          </a:bodyPr>
          <a:lstStyle/>
          <a:p>
            <a:br>
              <a:rPr lang="ru-RU" dirty="0"/>
            </a:br>
            <a:endParaRPr lang="ru-RU"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0944" y="221346"/>
            <a:ext cx="1915268" cy="349541"/>
          </a:xfrm>
          <a:prstGeom prst="rect">
            <a:avLst/>
          </a:prstGeom>
        </p:spPr>
      </p:pic>
      <p:sp>
        <p:nvSpPr>
          <p:cNvPr id="2" name="AutoShape 2" descr="https://apf.mail.ru/cgi-bin/readmsg/20180625_072024.jpg?id=15304208520000000267%3B0%3B1&amp;x-email=salohov%40mail.ru&amp;exif=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4" descr="https://apf.mail.ru/cgi-bin/readmsg/20180625_072024.jpg?id=15304208520000000267%3B0%3B1&amp;x-email=salohov%40mail.ru&amp;exif=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3" name="Прямоугольник 12">
            <a:extLst>
              <a:ext uri="{FF2B5EF4-FFF2-40B4-BE49-F238E27FC236}">
                <a16:creationId xmlns:a16="http://schemas.microsoft.com/office/drawing/2014/main" id="{76532862-E8CE-40CC-A529-A2F10453A603}"/>
              </a:ext>
            </a:extLst>
          </p:cNvPr>
          <p:cNvSpPr/>
          <p:nvPr/>
        </p:nvSpPr>
        <p:spPr>
          <a:xfrm>
            <a:off x="83668" y="590678"/>
            <a:ext cx="3807848" cy="1029256"/>
          </a:xfrm>
          <a:prstGeom prst="rect">
            <a:avLst/>
          </a:prstGeom>
        </p:spPr>
        <p:txBody>
          <a:bodyPr wrap="square">
            <a:spAutoFit/>
          </a:bodyPr>
          <a:lstStyle/>
          <a:p>
            <a:pPr indent="450215" algn="just">
              <a:lnSpc>
                <a:spcPct val="115000"/>
              </a:lnSpc>
            </a:pPr>
            <a:r>
              <a:rPr lang="ru-RU" dirty="0"/>
              <a:t>«Самый главный и постоянный вопрос в жизни человека: </a:t>
            </a:r>
            <a:r>
              <a:rPr lang="ru-RU" b="1" dirty="0"/>
              <a:t>«Что я делаю для других?».</a:t>
            </a:r>
          </a:p>
        </p:txBody>
      </p:sp>
      <p:sp>
        <p:nvSpPr>
          <p:cNvPr id="14" name="Прямоугольник 13">
            <a:extLst>
              <a:ext uri="{FF2B5EF4-FFF2-40B4-BE49-F238E27FC236}">
                <a16:creationId xmlns:a16="http://schemas.microsoft.com/office/drawing/2014/main" id="{EBE7280E-7CAF-4751-8199-233A7C0F64F1}"/>
              </a:ext>
            </a:extLst>
          </p:cNvPr>
          <p:cNvSpPr/>
          <p:nvPr/>
        </p:nvSpPr>
        <p:spPr>
          <a:xfrm>
            <a:off x="83667" y="1726510"/>
            <a:ext cx="4119737" cy="2446824"/>
          </a:xfrm>
          <a:prstGeom prst="rect">
            <a:avLst/>
          </a:prstGeom>
        </p:spPr>
        <p:txBody>
          <a:bodyPr wrap="square">
            <a:spAutoFit/>
          </a:bodyPr>
          <a:lstStyle/>
          <a:p>
            <a:pPr>
              <a:lnSpc>
                <a:spcPct val="150000"/>
              </a:lnSpc>
            </a:pPr>
            <a:r>
              <a:rPr lang="ru-RU" dirty="0"/>
              <a:t>«Функция образования — научить человека </a:t>
            </a:r>
            <a:r>
              <a:rPr lang="ru-RU" b="1" dirty="0"/>
              <a:t>думать интенсивно и мыслить критически</a:t>
            </a:r>
            <a:r>
              <a:rPr lang="ru-RU" dirty="0"/>
              <a:t>. </a:t>
            </a:r>
          </a:p>
          <a:p>
            <a:pPr>
              <a:lnSpc>
                <a:spcPct val="150000"/>
              </a:lnSpc>
            </a:pPr>
            <a:r>
              <a:rPr lang="ru-RU" b="1" dirty="0"/>
              <a:t>	Интеллект и характер</a:t>
            </a:r>
            <a:r>
              <a:rPr lang="ru-RU" dirty="0"/>
              <a:t> — вот истинная цель образования».</a:t>
            </a:r>
          </a:p>
          <a:p>
            <a:endParaRPr lang="ru-RU" dirty="0"/>
          </a:p>
        </p:txBody>
      </p:sp>
      <p:sp>
        <p:nvSpPr>
          <p:cNvPr id="15" name="Прямоугольник 14">
            <a:extLst>
              <a:ext uri="{FF2B5EF4-FFF2-40B4-BE49-F238E27FC236}">
                <a16:creationId xmlns:a16="http://schemas.microsoft.com/office/drawing/2014/main" id="{0BBF294D-BD9D-4885-8DA5-92585276A1F3}"/>
              </a:ext>
            </a:extLst>
          </p:cNvPr>
          <p:cNvSpPr/>
          <p:nvPr/>
        </p:nvSpPr>
        <p:spPr>
          <a:xfrm>
            <a:off x="237788" y="221346"/>
            <a:ext cx="5532617" cy="369332"/>
          </a:xfrm>
          <a:prstGeom prst="rect">
            <a:avLst/>
          </a:prstGeom>
        </p:spPr>
        <p:txBody>
          <a:bodyPr wrap="square">
            <a:spAutoFit/>
          </a:bodyPr>
          <a:lstStyle/>
          <a:p>
            <a:r>
              <a:rPr lang="ru-RU" b="1" dirty="0">
                <a:solidFill>
                  <a:srgbClr val="FF0000"/>
                </a:solidFill>
                <a:latin typeface="Raleway"/>
              </a:rPr>
              <a:t>Мартин Лютер Кинг</a:t>
            </a:r>
            <a:endParaRPr lang="ru-RU" dirty="0">
              <a:solidFill>
                <a:srgbClr val="FF0000"/>
              </a:solidFill>
            </a:endParaRPr>
          </a:p>
        </p:txBody>
      </p:sp>
      <p:sp>
        <p:nvSpPr>
          <p:cNvPr id="16" name="Прямоугольник 15">
            <a:extLst>
              <a:ext uri="{FF2B5EF4-FFF2-40B4-BE49-F238E27FC236}">
                <a16:creationId xmlns:a16="http://schemas.microsoft.com/office/drawing/2014/main" id="{8F5E3258-1D96-4078-8B77-0D6BCDB6387D}"/>
              </a:ext>
            </a:extLst>
          </p:cNvPr>
          <p:cNvSpPr/>
          <p:nvPr/>
        </p:nvSpPr>
        <p:spPr>
          <a:xfrm>
            <a:off x="155574" y="3982829"/>
            <a:ext cx="8988425" cy="967957"/>
          </a:xfrm>
          <a:prstGeom prst="rect">
            <a:avLst/>
          </a:prstGeom>
        </p:spPr>
        <p:txBody>
          <a:bodyPr wrap="square">
            <a:spAutoFit/>
          </a:bodyPr>
          <a:lstStyle/>
          <a:p>
            <a:pPr>
              <a:lnSpc>
                <a:spcPct val="150000"/>
              </a:lnSpc>
            </a:pPr>
            <a:r>
              <a:rPr lang="ru-RU" sz="2000" b="1" dirty="0">
                <a:solidFill>
                  <a:srgbClr val="FF0000"/>
                </a:solidFill>
                <a:latin typeface="-apple-system"/>
              </a:rPr>
              <a:t>	Ненасилие - это не стерильная пассивность, а мощная моральная сила, созданная для социальных преобразований.</a:t>
            </a:r>
            <a:endParaRPr lang="ru-RU" sz="2000" b="1" i="0" dirty="0">
              <a:solidFill>
                <a:srgbClr val="FF0000"/>
              </a:solidFill>
              <a:effectLst/>
              <a:latin typeface="-apple-system"/>
            </a:endParaRPr>
          </a:p>
        </p:txBody>
      </p:sp>
    </p:spTree>
    <p:extLst>
      <p:ext uri="{BB962C8B-B14F-4D97-AF65-F5344CB8AC3E}">
        <p14:creationId xmlns:p14="http://schemas.microsoft.com/office/powerpoint/2010/main" val="2649063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39</a:t>
            </a:fld>
            <a:endParaRPr lang="en-US" dirty="0">
              <a:solidFill>
                <a:srgbClr val="FFFFFF"/>
              </a:solidFill>
              <a:latin typeface="Trebuchet MS"/>
              <a:cs typeface="Trebuchet MS"/>
            </a:endParaRPr>
          </a:p>
        </p:txBody>
      </p:sp>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ctangle 7"/>
          <p:cNvSpPr/>
          <p:nvPr/>
        </p:nvSpPr>
        <p:spPr>
          <a:xfrm>
            <a:off x="276483" y="3173506"/>
            <a:ext cx="7347999" cy="646331"/>
          </a:xfrm>
          <a:prstGeom prst="rect">
            <a:avLst/>
          </a:prstGeom>
        </p:spPr>
        <p:txBody>
          <a:bodyPr wrap="square">
            <a:spAutoFit/>
          </a:bodyPr>
          <a:lstStyle/>
          <a:p>
            <a:br>
              <a:rPr lang="ru-RU" dirty="0"/>
            </a:br>
            <a:endParaRPr lang="ru-RU" dirty="0"/>
          </a:p>
        </p:txBody>
      </p:sp>
      <p:sp>
        <p:nvSpPr>
          <p:cNvPr id="6" name="Заголовок 5"/>
          <p:cNvSpPr>
            <a:spLocks noGrp="1"/>
          </p:cNvSpPr>
          <p:nvPr>
            <p:ph type="ctrTitle"/>
          </p:nvPr>
        </p:nvSpPr>
        <p:spPr>
          <a:xfrm>
            <a:off x="460375" y="727012"/>
            <a:ext cx="4701801" cy="3092825"/>
          </a:xfrm>
        </p:spPr>
        <p:txBody>
          <a:bodyPr>
            <a:noAutofit/>
          </a:bodyPr>
          <a:lstStyle/>
          <a:p>
            <a:pPr algn="l">
              <a:lnSpc>
                <a:spcPct val="150000"/>
              </a:lnSpc>
            </a:pPr>
            <a:br>
              <a:rPr lang="ru-RU" sz="2800" i="1" dirty="0">
                <a:solidFill>
                  <a:srgbClr val="FF0000"/>
                </a:solidFill>
                <a:latin typeface="Verdana" pitchFamily="34" charset="0"/>
                <a:ea typeface="Verdana" pitchFamily="34" charset="0"/>
                <a:cs typeface="Verdana" pitchFamily="34" charset="0"/>
              </a:rPr>
            </a:br>
            <a:br>
              <a:rPr lang="ru-RU" sz="2800" i="1" dirty="0">
                <a:solidFill>
                  <a:srgbClr val="FF0000"/>
                </a:solidFill>
                <a:latin typeface="Verdana" pitchFamily="34" charset="0"/>
                <a:ea typeface="Verdana" pitchFamily="34" charset="0"/>
                <a:cs typeface="Verdana" pitchFamily="34" charset="0"/>
              </a:rPr>
            </a:br>
            <a:r>
              <a:rPr lang="ru-RU" sz="2800" b="1" i="1" dirty="0">
                <a:solidFill>
                  <a:srgbClr val="FF0000"/>
                </a:solidFill>
                <a:latin typeface="Verdana" pitchFamily="34" charset="0"/>
                <a:ea typeface="Verdana" pitchFamily="34" charset="0"/>
                <a:cs typeface="Verdana" pitchFamily="34" charset="0"/>
              </a:rPr>
              <a:t>Философия – это особого рода дискурс и стиль жизни  </a:t>
            </a:r>
            <a:br>
              <a:rPr lang="ru-RU" sz="2800" b="1" i="1" dirty="0">
                <a:solidFill>
                  <a:srgbClr val="FF0000"/>
                </a:solidFill>
                <a:latin typeface="Verdana" pitchFamily="34" charset="0"/>
                <a:ea typeface="Verdana" pitchFamily="34" charset="0"/>
                <a:cs typeface="Verdana" pitchFamily="34" charset="0"/>
              </a:rPr>
            </a:br>
            <a:r>
              <a:rPr lang="ru-RU" sz="1800" i="1" dirty="0">
                <a:latin typeface="+mn-lt"/>
                <a:ea typeface="Verdana" pitchFamily="34" charset="0"/>
                <a:cs typeface="Verdana" pitchFamily="34" charset="0"/>
              </a:rPr>
              <a:t>(Пьер Адо)</a:t>
            </a:r>
            <a:br>
              <a:rPr lang="ru-RU" sz="1800" i="1" dirty="0">
                <a:solidFill>
                  <a:srgbClr val="FF0000"/>
                </a:solidFill>
                <a:latin typeface="Verdana" pitchFamily="34" charset="0"/>
                <a:ea typeface="Verdana" pitchFamily="34" charset="0"/>
                <a:cs typeface="Verdana" pitchFamily="34" charset="0"/>
              </a:rPr>
            </a:br>
            <a:r>
              <a:rPr lang="ru-RU" sz="2800" dirty="0">
                <a:solidFill>
                  <a:srgbClr val="FF0000"/>
                </a:solidFill>
                <a:latin typeface="Verdana" pitchFamily="34" charset="0"/>
                <a:ea typeface="Verdana" pitchFamily="34" charset="0"/>
                <a:cs typeface="Verdana" pitchFamily="34" charset="0"/>
              </a:rPr>
              <a:t> </a:t>
            </a:r>
            <a:br>
              <a:rPr lang="ru-RU" sz="2800" dirty="0">
                <a:solidFill>
                  <a:srgbClr val="FF0000"/>
                </a:solidFill>
                <a:latin typeface="Verdana" pitchFamily="34" charset="0"/>
                <a:ea typeface="Verdana" pitchFamily="34" charset="0"/>
                <a:cs typeface="Verdana" pitchFamily="34" charset="0"/>
              </a:rPr>
            </a:br>
            <a:br>
              <a:rPr lang="ru-RU" sz="1800" dirty="0">
                <a:latin typeface="Verdana" pitchFamily="34" charset="0"/>
                <a:ea typeface="Verdana" pitchFamily="34" charset="0"/>
                <a:cs typeface="Verdana" pitchFamily="34" charset="0"/>
              </a:rPr>
            </a:br>
            <a:endParaRPr lang="ru-RU" sz="1800" dirty="0">
              <a:latin typeface="Verdana" pitchFamily="34" charset="0"/>
              <a:ea typeface="Verdana" pitchFamily="34" charset="0"/>
              <a:cs typeface="Verdana"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944" y="221346"/>
            <a:ext cx="1915268" cy="349541"/>
          </a:xfrm>
          <a:prstGeom prst="rect">
            <a:avLst/>
          </a:prstGeom>
        </p:spPr>
      </p:pic>
      <p:sp>
        <p:nvSpPr>
          <p:cNvPr id="2" name="AutoShape 2" descr="https://apf.mail.ru/cgi-bin/readmsg/20180625_072024.jpg?id=15304208520000000267%3B0%3B1&amp;x-email=salohov%40mail.ru&amp;exif=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AutoShape 4" descr="https://apf.mail.ru/cgi-bin/readmsg/20180625_072024.jpg?id=15304208520000000267%3B0%3B1&amp;x-email=salohov%40mail.ru&amp;exif=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637365"/>
            <a:ext cx="2794000" cy="3725334"/>
          </a:xfrm>
          <a:prstGeom prst="rect">
            <a:avLst/>
          </a:prstGeom>
        </p:spPr>
      </p:pic>
    </p:spTree>
    <p:extLst>
      <p:ext uri="{BB962C8B-B14F-4D97-AF65-F5344CB8AC3E}">
        <p14:creationId xmlns:p14="http://schemas.microsoft.com/office/powerpoint/2010/main" val="258024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678" y="1362150"/>
            <a:ext cx="2438281" cy="22184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8" name="Прямоугольник 7">
            <a:extLst>
              <a:ext uri="{FF2B5EF4-FFF2-40B4-BE49-F238E27FC236}">
                <a16:creationId xmlns:a16="http://schemas.microsoft.com/office/drawing/2014/main" id="{2BF9B7CB-8A79-411A-8925-E635ED8F22FD}"/>
              </a:ext>
            </a:extLst>
          </p:cNvPr>
          <p:cNvSpPr/>
          <p:nvPr/>
        </p:nvSpPr>
        <p:spPr>
          <a:xfrm>
            <a:off x="2282400" y="928800"/>
            <a:ext cx="6790716" cy="2461058"/>
          </a:xfrm>
          <a:prstGeom prst="rect">
            <a:avLst/>
          </a:prstGeom>
        </p:spPr>
        <p:txBody>
          <a:bodyPr wrap="square">
            <a:spAutoFit/>
          </a:bodyPr>
          <a:lstStyle/>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Человек как Солнце – </a:t>
            </a: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Как это возможно????</a:t>
            </a:r>
          </a:p>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Что это значит???</a:t>
            </a:r>
          </a:p>
        </p:txBody>
      </p:sp>
      <p:pic>
        <p:nvPicPr>
          <p:cNvPr id="1026" name="Picture 2" descr="https://manrule.ru/images/article/orig/2019/10/cveta-muzhskih-rubashek-kak-vybrat-i-s-chem-sochetat-73.jpg">
            <a:extLst>
              <a:ext uri="{FF2B5EF4-FFF2-40B4-BE49-F238E27FC236}">
                <a16:creationId xmlns:a16="http://schemas.microsoft.com/office/drawing/2014/main" id="{5F9867CC-675D-4062-A5B2-3B676F9088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00" y="853200"/>
            <a:ext cx="1952100" cy="292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316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76" y="246434"/>
            <a:ext cx="8338511" cy="1295379"/>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r>
              <a:rPr lang="ru-RU" sz="2800" dirty="0">
                <a:latin typeface="Times New Roman" panose="02020603050405020304" pitchFamily="18" charset="0"/>
                <a:cs typeface="Times New Roman" panose="02020603050405020304" pitchFamily="18" charset="0"/>
              </a:rPr>
              <a:t>Философия как стиль жизни и как форма культуры проявляется в том, чтобы</a:t>
            </a:r>
            <a:br>
              <a:rPr lang="ru-RU" sz="2800" dirty="0">
                <a:latin typeface="Times New Roman" panose="02020603050405020304" pitchFamily="18" charset="0"/>
                <a:cs typeface="Times New Roman" panose="02020603050405020304" pitchFamily="18" charset="0"/>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40</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1" y="1443318"/>
            <a:ext cx="4464424" cy="2862322"/>
          </a:xfrm>
          <a:prstGeom prst="rect">
            <a:avLst/>
          </a:prstGeom>
        </p:spPr>
        <p:txBody>
          <a:bodyPr wrap="square">
            <a:spAutoFit/>
          </a:bodyPr>
          <a:lstStyle/>
          <a:p>
            <a:r>
              <a:rPr lang="ru-RU" dirty="0"/>
              <a:t>	</a:t>
            </a:r>
          </a:p>
          <a:p>
            <a:pPr marL="285750" indent="-285750">
              <a:lnSpc>
                <a:spcPct val="150000"/>
              </a:lnSpc>
              <a:buFont typeface="Wingdings" pitchFamily="2" charset="2"/>
              <a:buChar char="Ø"/>
            </a:pPr>
            <a:r>
              <a:rPr lang="ru-RU" dirty="0"/>
              <a:t>прояснять через особым образом организованную речевую практику (дискурс) высшие цели, идеалы, абсолюты, </a:t>
            </a:r>
          </a:p>
          <a:p>
            <a:pPr marL="285750" indent="-285750">
              <a:lnSpc>
                <a:spcPct val="150000"/>
              </a:lnSpc>
              <a:buFont typeface="Wingdings" pitchFamily="2" charset="2"/>
              <a:buChar char="Ø"/>
            </a:pPr>
            <a:r>
              <a:rPr lang="ru-RU" dirty="0"/>
              <a:t>сверять свою жизнь с ними, </a:t>
            </a:r>
          </a:p>
          <a:p>
            <a:pPr marL="285750" indent="-285750">
              <a:lnSpc>
                <a:spcPct val="150000"/>
              </a:lnSpc>
              <a:buFont typeface="Wingdings" pitchFamily="2" charset="2"/>
              <a:buChar char="Ø"/>
            </a:pPr>
            <a:r>
              <a:rPr lang="ru-RU" dirty="0"/>
              <a:t>прилагать усилия по их реализации. </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630" y="1891553"/>
            <a:ext cx="4940512" cy="2792793"/>
          </a:xfrm>
          <a:prstGeom prst="rect">
            <a:avLst/>
          </a:prstGeom>
        </p:spPr>
      </p:pic>
    </p:spTree>
    <p:extLst>
      <p:ext uri="{BB962C8B-B14F-4D97-AF65-F5344CB8AC3E}">
        <p14:creationId xmlns:p14="http://schemas.microsoft.com/office/powerpoint/2010/main" val="3753406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612"/>
            <a:ext cx="9081246" cy="5186846"/>
          </a:xfrm>
          <a:prstGeom prst="rect">
            <a:avLst/>
          </a:prstGeom>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41</a:t>
            </a:fld>
            <a:endParaRPr lang="en-US" dirty="0">
              <a:solidFill>
                <a:srgbClr val="FFFFFF"/>
              </a:solidFill>
              <a:latin typeface="Trebuchet MS"/>
              <a:cs typeface="Trebuchet MS"/>
            </a:endParaRPr>
          </a:p>
        </p:txBody>
      </p:sp>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3" y="1123567"/>
            <a:ext cx="4874890" cy="1200329"/>
          </a:xfrm>
          <a:prstGeom prst="rect">
            <a:avLst/>
          </a:prstGeom>
        </p:spPr>
        <p:txBody>
          <a:bodyPr wrap="square">
            <a:spAutoFit/>
          </a:bodyPr>
          <a:lstStyle/>
          <a:p>
            <a:pPr>
              <a:lnSpc>
                <a:spcPct val="150000"/>
              </a:lnSpc>
            </a:pPr>
            <a:br>
              <a:rPr lang="ru-RU" sz="2400" dirty="0"/>
            </a:br>
            <a:endParaRPr lang="ru-RU" sz="2400" dirty="0"/>
          </a:p>
        </p:txBody>
      </p:sp>
      <p:sp>
        <p:nvSpPr>
          <p:cNvPr id="4" name="Заголовок 3"/>
          <p:cNvSpPr>
            <a:spLocks noGrp="1"/>
          </p:cNvSpPr>
          <p:nvPr>
            <p:ph type="ctrTitle"/>
          </p:nvPr>
        </p:nvSpPr>
        <p:spPr>
          <a:xfrm>
            <a:off x="6006352" y="16612"/>
            <a:ext cx="3074893" cy="2591651"/>
          </a:xfrm>
        </p:spPr>
        <p:txBody>
          <a:bodyPr>
            <a:normAutofit fontScale="90000"/>
          </a:bodyPr>
          <a:lstStyle/>
          <a:p>
            <a:pPr algn="l"/>
            <a:r>
              <a:rPr lang="ru-RU" sz="2000" dirty="0">
                <a:solidFill>
                  <a:srgbClr val="FF0000"/>
                </a:solidFill>
                <a:latin typeface="Times New Roman" pitchFamily="18" charset="0"/>
                <a:ea typeface="Verdana" pitchFamily="34" charset="0"/>
                <a:cs typeface="Times New Roman" pitchFamily="18" charset="0"/>
              </a:rPr>
              <a:t>Философия – это особый стиль жизни, способ жить. Это работа над самим собой, как духовно-практический опыт реального процесса «вырабатывание внутреннего человека».</a:t>
            </a:r>
            <a:br>
              <a:rPr lang="ru-RU" sz="2000" dirty="0">
                <a:solidFill>
                  <a:srgbClr val="FF0000"/>
                </a:solidFill>
                <a:latin typeface="Times New Roman" pitchFamily="18" charset="0"/>
                <a:ea typeface="Verdana" pitchFamily="34" charset="0"/>
                <a:cs typeface="Times New Roman" pitchFamily="18" charset="0"/>
              </a:rPr>
            </a:br>
            <a:endParaRPr lang="ru-RU" sz="2000" dirty="0">
              <a:solidFill>
                <a:srgbClr val="FF0000"/>
              </a:solidFill>
              <a:latin typeface="Times New Roman" pitchFamily="18" charset="0"/>
              <a:ea typeface="Verdana" pitchFamily="34" charset="0"/>
              <a:cs typeface="Times New Roman" pitchFamily="18" charset="0"/>
            </a:endParaRPr>
          </a:p>
        </p:txBody>
      </p:sp>
    </p:spTree>
    <p:extLst>
      <p:ext uri="{BB962C8B-B14F-4D97-AF65-F5344CB8AC3E}">
        <p14:creationId xmlns:p14="http://schemas.microsoft.com/office/powerpoint/2010/main" val="2196472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466" y="4607211"/>
            <a:ext cx="2411146" cy="440040"/>
          </a:xfrm>
          <a:prstGeom prst="rect">
            <a:avLst/>
          </a:prstGeom>
        </p:spPr>
        <p:style>
          <a:lnRef idx="1">
            <a:schemeClr val="accent5"/>
          </a:lnRef>
          <a:fillRef idx="2">
            <a:schemeClr val="accent5"/>
          </a:fillRef>
          <a:effectRef idx="1">
            <a:schemeClr val="accent5"/>
          </a:effectRef>
          <a:fontRef idx="minor">
            <a:schemeClr val="dk1"/>
          </a:fontRef>
        </p:style>
      </p:pic>
      <p:sp>
        <p:nvSpPr>
          <p:cNvPr id="3" name="Rectangle 2"/>
          <p:cNvSpPr/>
          <p:nvPr/>
        </p:nvSpPr>
        <p:spPr>
          <a:xfrm>
            <a:off x="726142" y="304800"/>
            <a:ext cx="5204468" cy="461665"/>
          </a:xfrm>
          <a:prstGeom prst="rect">
            <a:avLst/>
          </a:prstGeom>
        </p:spPr>
        <p:txBody>
          <a:bodyPr wrap="square">
            <a:spAutoFit/>
          </a:bodyPr>
          <a:lstStyle/>
          <a:p>
            <a:pPr>
              <a:spcBef>
                <a:spcPts val="1200"/>
              </a:spcBef>
              <a:spcAft>
                <a:spcPts val="300"/>
              </a:spcAft>
            </a:pPr>
            <a:r>
              <a:rPr lang="x-none" sz="2400" b="1" i="1" dirty="0">
                <a:solidFill>
                  <a:srgbClr val="0070C0"/>
                </a:solidFill>
                <a:latin typeface="Verdana" panose="020B0604030504040204" pitchFamily="34" charset="0"/>
                <a:ea typeface="Verdana" panose="020B0604030504040204" pitchFamily="34" charset="0"/>
                <a:cs typeface="Times New Roman" panose="02020603050405020304" pitchFamily="18" charset="0"/>
              </a:rPr>
              <a:t>Предмет философии</a:t>
            </a:r>
            <a:endParaRPr lang="ru-RU" sz="2400" b="1"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7" name="Rectangle 6"/>
          <p:cNvSpPr/>
          <p:nvPr/>
        </p:nvSpPr>
        <p:spPr>
          <a:xfrm>
            <a:off x="1111623" y="789755"/>
            <a:ext cx="7315201" cy="3416320"/>
          </a:xfrm>
          <a:prstGeom prst="rect">
            <a:avLst/>
          </a:prstGeom>
        </p:spPr>
        <p:txBody>
          <a:bodyPr wrap="square">
            <a:spAutoFit/>
          </a:bodyPr>
          <a:lstStyle/>
          <a:p>
            <a:pPr algn="just">
              <a:lnSpc>
                <a:spcPct val="150000"/>
              </a:lnSpc>
              <a:spcBef>
                <a:spcPts val="300"/>
              </a:spcBef>
              <a:spcAft>
                <a:spcPts val="300"/>
              </a:spcAft>
            </a:pPr>
            <a:r>
              <a:rPr lang="ru-RU" dirty="0">
                <a:latin typeface="Times New Roman" panose="02020603050405020304" pitchFamily="18" charset="0"/>
                <a:ea typeface="Times New Roman" panose="02020603050405020304" pitchFamily="18" charset="0"/>
              </a:rPr>
              <a:t>	Решение предельно общих мировоззренческих вопросов, связанных с синтезом представлений о культуре, обществе и природе нуждается в знаниях особого типа, т.е. </a:t>
            </a:r>
            <a:r>
              <a:rPr lang="ru-RU" b="1" dirty="0">
                <a:latin typeface="Times New Roman" panose="02020603050405020304" pitchFamily="18" charset="0"/>
                <a:ea typeface="Times New Roman" panose="02020603050405020304" pitchFamily="18" charset="0"/>
              </a:rPr>
              <a:t>знаниях о действительности в целом</a:t>
            </a:r>
            <a:r>
              <a:rPr lang="ru-RU" dirty="0">
                <a:latin typeface="Times New Roman" panose="02020603050405020304" pitchFamily="18" charset="0"/>
                <a:ea typeface="Times New Roman" panose="02020603050405020304" pitchFamily="18" charset="0"/>
              </a:rPr>
              <a:t>. Философия – это особая </a:t>
            </a:r>
            <a:r>
              <a:rPr lang="ru-RU" b="1" dirty="0">
                <a:latin typeface="Times New Roman" panose="02020603050405020304" pitchFamily="18" charset="0"/>
                <a:ea typeface="Times New Roman" panose="02020603050405020304" pitchFamily="18" charset="0"/>
              </a:rPr>
              <a:t>система знаний</a:t>
            </a:r>
            <a:r>
              <a:rPr lang="ru-RU" dirty="0">
                <a:latin typeface="Times New Roman" panose="02020603050405020304" pitchFamily="18" charset="0"/>
                <a:ea typeface="Times New Roman" panose="02020603050405020304" pitchFamily="18" charset="0"/>
              </a:rPr>
              <a:t>, отличающаяся от всех остальных тем, что она рассматривает не отдельные стороны и проблемы действительности, а </a:t>
            </a:r>
            <a:r>
              <a:rPr lang="ru-RU" b="1" dirty="0">
                <a:latin typeface="Times New Roman" panose="02020603050405020304" pitchFamily="18" charset="0"/>
                <a:ea typeface="Times New Roman" panose="02020603050405020304" pitchFamily="18" charset="0"/>
              </a:rPr>
              <a:t>действительность в целом</a:t>
            </a:r>
            <a:r>
              <a:rPr lang="ru-RU" dirty="0">
                <a:latin typeface="Times New Roman" panose="02020603050405020304" pitchFamily="18" charset="0"/>
                <a:ea typeface="Times New Roman" panose="02020603050405020304" pitchFamily="18" charset="0"/>
              </a:rPr>
              <a:t>, а также соотношение этого целого с человеком. Отсюда формируется понимание предметного поля философии.</a:t>
            </a:r>
            <a:r>
              <a:rPr lang="ru-RU" i="1" dirty="0">
                <a:solidFill>
                  <a:srgbClr val="000000"/>
                </a:solidFill>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495827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43</a:t>
            </a:fld>
            <a:endParaRPr lang="en-US" dirty="0">
              <a:solidFill>
                <a:srgbClr val="FFFFFF"/>
              </a:solidFill>
              <a:latin typeface="Trebuchet MS"/>
              <a:cs typeface="Trebuchet MS"/>
            </a:endParaRPr>
          </a:p>
        </p:txBody>
      </p:sp>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10" name="Title 9"/>
          <p:cNvSpPr>
            <a:spLocks noGrp="1"/>
          </p:cNvSpPr>
          <p:nvPr>
            <p:ph type="ctrTitle"/>
          </p:nvPr>
        </p:nvSpPr>
        <p:spPr/>
        <p:txBody>
          <a:bodyPr/>
          <a:lstStyle/>
          <a:p>
            <a:endParaRPr lang="ru-RU"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913"/>
            <a:ext cx="9144000" cy="5088086"/>
          </a:xfrm>
          <a:prstGeom prst="rect">
            <a:avLst/>
          </a:prstGeom>
        </p:spPr>
      </p:pic>
      <p:sp>
        <p:nvSpPr>
          <p:cNvPr id="2" name="Rectangle 1"/>
          <p:cNvSpPr/>
          <p:nvPr/>
        </p:nvSpPr>
        <p:spPr>
          <a:xfrm>
            <a:off x="169863" y="2459665"/>
            <a:ext cx="4650230" cy="1569660"/>
          </a:xfrm>
          <a:prstGeom prst="rect">
            <a:avLst/>
          </a:prstGeom>
        </p:spPr>
        <p:txBody>
          <a:bodyPr wrap="square">
            <a:spAutoFit/>
          </a:bodyPr>
          <a:lstStyle/>
          <a:p>
            <a:r>
              <a:rPr lang="ru-RU" sz="2400" dirty="0">
                <a:solidFill>
                  <a:srgbClr val="FFFF00"/>
                </a:solidFill>
                <a:latin typeface="Times New Roman" panose="02020603050405020304" pitchFamily="18" charset="0"/>
                <a:ea typeface="Times New Roman" panose="02020603050405020304" pitchFamily="18" charset="0"/>
              </a:rPr>
              <a:t>Формирование предмета философии связано с удивлением древних: </a:t>
            </a:r>
            <a:r>
              <a:rPr lang="ru-RU" sz="2400" i="1" dirty="0">
                <a:solidFill>
                  <a:srgbClr val="FFFF00"/>
                </a:solidFill>
                <a:latin typeface="Times New Roman" panose="02020603050405020304" pitchFamily="18" charset="0"/>
                <a:ea typeface="Times New Roman" panose="02020603050405020304" pitchFamily="18" charset="0"/>
              </a:rPr>
              <a:t>«почему есть нечто, а не ничто?»</a:t>
            </a:r>
            <a:r>
              <a:rPr lang="ru-RU" sz="2400" dirty="0">
                <a:solidFill>
                  <a:srgbClr val="FFFF00"/>
                </a:solidFill>
                <a:latin typeface="Times New Roman" panose="02020603050405020304" pitchFamily="18" charset="0"/>
                <a:ea typeface="Times New Roman" panose="02020603050405020304" pitchFamily="18" charset="0"/>
              </a:rPr>
              <a:t>.</a:t>
            </a:r>
            <a:endParaRPr lang="ru-RU" sz="2400" dirty="0">
              <a:solidFill>
                <a:srgbClr val="FFFF00"/>
              </a:solidFill>
            </a:endParaRPr>
          </a:p>
        </p:txBody>
      </p:sp>
      <p:sp>
        <p:nvSpPr>
          <p:cNvPr id="7" name="Rectangle 6"/>
          <p:cNvSpPr/>
          <p:nvPr/>
        </p:nvSpPr>
        <p:spPr>
          <a:xfrm>
            <a:off x="5443871" y="532858"/>
            <a:ext cx="3601518" cy="3357137"/>
          </a:xfrm>
          <a:prstGeom prst="rect">
            <a:avLst/>
          </a:prstGeom>
        </p:spPr>
        <p:txBody>
          <a:bodyPr wrap="square">
            <a:spAutoFit/>
          </a:bodyPr>
          <a:lstStyle/>
          <a:p>
            <a:pPr>
              <a:lnSpc>
                <a:spcPct val="150000"/>
              </a:lnSpc>
            </a:pPr>
            <a:r>
              <a:rPr lang="ru-RU" sz="2400" b="1" dirty="0">
                <a:solidFill>
                  <a:srgbClr val="FFFF00"/>
                </a:solidFill>
                <a:latin typeface="Times New Roman" panose="02020603050405020304" pitchFamily="18" charset="0"/>
                <a:ea typeface="Times New Roman" panose="02020603050405020304" pitchFamily="18" charset="0"/>
              </a:rPr>
              <a:t>Предметное поле философии связано с пониманием общих законов, являющихся основой существования </a:t>
            </a:r>
            <a:r>
              <a:rPr lang="ru-RU" sz="2400" b="1" i="1" dirty="0">
                <a:solidFill>
                  <a:srgbClr val="FFFF00"/>
                </a:solidFill>
                <a:latin typeface="Times New Roman" panose="02020603050405020304" pitchFamily="18" charset="0"/>
                <a:ea typeface="Times New Roman" panose="02020603050405020304" pitchFamily="18" charset="0"/>
              </a:rPr>
              <a:t>Космоса</a:t>
            </a:r>
            <a:r>
              <a:rPr lang="ru-RU" sz="2400" b="1" dirty="0">
                <a:solidFill>
                  <a:srgbClr val="FFFF00"/>
                </a:solidFill>
                <a:latin typeface="Times New Roman" panose="02020603050405020304" pitchFamily="18" charset="0"/>
                <a:ea typeface="Times New Roman" panose="02020603050405020304" pitchFamily="18" charset="0"/>
              </a:rPr>
              <a:t>. </a:t>
            </a:r>
            <a:endParaRPr lang="ru-RU" sz="2400" b="1" dirty="0">
              <a:solidFill>
                <a:srgbClr val="FFFF00"/>
              </a:solidFill>
            </a:endParaRPr>
          </a:p>
        </p:txBody>
      </p:sp>
    </p:spTree>
    <p:extLst>
      <p:ext uri="{BB962C8B-B14F-4D97-AF65-F5344CB8AC3E}">
        <p14:creationId xmlns:p14="http://schemas.microsoft.com/office/powerpoint/2010/main" val="3994895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44</a:t>
            </a:fld>
            <a:endParaRPr lang="en-US" dirty="0">
              <a:solidFill>
                <a:srgbClr val="FFFFFF"/>
              </a:solidFill>
              <a:latin typeface="Trebuchet MS"/>
              <a:cs typeface="Trebuchet M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5387"/>
            <a:ext cx="9144002" cy="411003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470" y="411163"/>
            <a:ext cx="7275517" cy="3234807"/>
          </a:xfrm>
          <a:prstGeom prst="rect">
            <a:avLst/>
          </a:prstGeom>
        </p:spPr>
      </p:pic>
      <p:sp>
        <p:nvSpPr>
          <p:cNvPr id="7" name="Rectangle 6"/>
          <p:cNvSpPr/>
          <p:nvPr/>
        </p:nvSpPr>
        <p:spPr>
          <a:xfrm>
            <a:off x="276484" y="3389174"/>
            <a:ext cx="8589610" cy="1366015"/>
          </a:xfrm>
          <a:prstGeom prst="rect">
            <a:avLst/>
          </a:prstGeom>
        </p:spPr>
        <p:txBody>
          <a:bodyPr wrap="square">
            <a:spAutoFit/>
          </a:bodyPr>
          <a:lstStyle/>
          <a:p>
            <a:pPr algn="just">
              <a:lnSpc>
                <a:spcPct val="150000"/>
              </a:lnSpc>
              <a:spcBef>
                <a:spcPts val="300"/>
              </a:spcBef>
              <a:spcAft>
                <a:spcPts val="300"/>
              </a:spcAft>
            </a:pPr>
            <a:endParaRPr lang="ru-RU" b="1" i="1" dirty="0">
              <a:solidFill>
                <a:srgbClr val="FF0000"/>
              </a:solidFill>
              <a:latin typeface="Times New Roman" panose="02020603050405020304" pitchFamily="18" charset="0"/>
              <a:ea typeface="Times New Roman" panose="02020603050405020304" pitchFamily="18" charset="0"/>
            </a:endParaRPr>
          </a:p>
          <a:p>
            <a:pPr algn="just">
              <a:lnSpc>
                <a:spcPct val="150000"/>
              </a:lnSpc>
              <a:spcBef>
                <a:spcPts val="300"/>
              </a:spcBef>
              <a:spcAft>
                <a:spcPts val="300"/>
              </a:spcAft>
            </a:pPr>
            <a:r>
              <a:rPr lang="ru-RU" b="1" i="1" dirty="0">
                <a:solidFill>
                  <a:srgbClr val="FF0000"/>
                </a:solidFill>
                <a:latin typeface="Times New Roman" panose="02020603050405020304" pitchFamily="18" charset="0"/>
                <a:ea typeface="Times New Roman" panose="02020603050405020304" pitchFamily="18" charset="0"/>
              </a:rPr>
              <a:t>Предметом философии</a:t>
            </a:r>
            <a:r>
              <a:rPr lang="ru-RU" b="1" dirty="0">
                <a:solidFill>
                  <a:srgbClr val="FF0000"/>
                </a:solidFill>
                <a:latin typeface="Times New Roman" panose="02020603050405020304" pitchFamily="18" charset="0"/>
                <a:ea typeface="Times New Roman" panose="02020603050405020304" pitchFamily="18" charset="0"/>
              </a:rPr>
              <a:t> являются всеобщие связи в системе «человек-мир». </a:t>
            </a:r>
            <a:r>
              <a:rPr lang="ru-RU" dirty="0">
                <a:solidFill>
                  <a:srgbClr val="000000"/>
                </a:solidFill>
                <a:latin typeface="Times New Roman" panose="02020603050405020304" pitchFamily="18" charset="0"/>
                <a:ea typeface="Times New Roman" panose="02020603050405020304" pitchFamily="18" charset="0"/>
              </a:rPr>
              <a:t>Философия – это рационально-теоретическое осмысление этих связей. </a:t>
            </a:r>
            <a:endParaRPr lang="ru-RU" dirty="0">
              <a:latin typeface="Times New Roman" panose="02020603050405020304" pitchFamily="18" charset="0"/>
              <a:ea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0219" y="72482"/>
            <a:ext cx="2411146" cy="440040"/>
          </a:xfrm>
          <a:prstGeom prst="rect">
            <a:avLst/>
          </a:prstGeom>
        </p:spPr>
      </p:pic>
    </p:spTree>
    <p:extLst>
      <p:ext uri="{BB962C8B-B14F-4D97-AF65-F5344CB8AC3E}">
        <p14:creationId xmlns:p14="http://schemas.microsoft.com/office/powerpoint/2010/main" val="1527367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45</a:t>
            </a:fld>
            <a:endParaRPr lang="en-US" dirty="0">
              <a:solidFill>
                <a:srgbClr val="FFFFFF"/>
              </a:solidFill>
              <a:latin typeface="Trebuchet MS"/>
              <a:cs typeface="Trebuchet MS"/>
            </a:endParaRPr>
          </a:p>
        </p:txBody>
      </p:sp>
      <p:sp>
        <p:nvSpPr>
          <p:cNvPr id="6" name="Rectangle 5"/>
          <p:cNvSpPr/>
          <p:nvPr/>
        </p:nvSpPr>
        <p:spPr>
          <a:xfrm>
            <a:off x="157256" y="217260"/>
            <a:ext cx="8777007" cy="369332"/>
          </a:xfrm>
          <a:prstGeom prst="rect">
            <a:avLst/>
          </a:prstGeom>
        </p:spPr>
        <p:txBody>
          <a:bodyPr wrap="square">
            <a:spAutoFit/>
          </a:bodyPr>
          <a:lstStyle/>
          <a:p>
            <a:pPr algn="just">
              <a:spcBef>
                <a:spcPts val="300"/>
              </a:spcBef>
              <a:spcAft>
                <a:spcPts val="300"/>
              </a:spcAft>
            </a:pPr>
            <a:r>
              <a:rPr lang="ru-RU" i="1" dirty="0">
                <a:latin typeface="Times New Roman" panose="02020603050405020304" pitchFamily="18" charset="0"/>
                <a:ea typeface="Times New Roman" panose="02020603050405020304" pitchFamily="18" charset="0"/>
              </a:rPr>
              <a:t>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1672"/>
            <a:ext cx="9144000" cy="5154706"/>
          </a:xfrm>
          <a:prstGeom prst="rect">
            <a:avLst/>
          </a:prstGeom>
        </p:spPr>
      </p:pic>
      <p:sp>
        <p:nvSpPr>
          <p:cNvPr id="4" name="Rectangle 3"/>
          <p:cNvSpPr/>
          <p:nvPr/>
        </p:nvSpPr>
        <p:spPr>
          <a:xfrm>
            <a:off x="2594344" y="3827721"/>
            <a:ext cx="6436242" cy="1141146"/>
          </a:xfrm>
          <a:prstGeom prst="rect">
            <a:avLst/>
          </a:prstGeom>
        </p:spPr>
        <p:txBody>
          <a:bodyPr wrap="square">
            <a:spAutoFit/>
          </a:bodyPr>
          <a:lstStyle/>
          <a:p>
            <a:pPr>
              <a:lnSpc>
                <a:spcPct val="150000"/>
              </a:lnSpc>
            </a:pPr>
            <a:r>
              <a:rPr lang="ru-RU" sz="2400" b="1" i="1" dirty="0">
                <a:solidFill>
                  <a:schemeClr val="bg1"/>
                </a:solidFill>
                <a:latin typeface="Times New Roman" panose="02020603050405020304" pitchFamily="18" charset="0"/>
                <a:ea typeface="Times New Roman" panose="02020603050405020304" pitchFamily="18" charset="0"/>
              </a:rPr>
              <a:t>Мир</a:t>
            </a:r>
            <a:r>
              <a:rPr lang="ru-RU" sz="2400" b="1" dirty="0">
                <a:solidFill>
                  <a:schemeClr val="bg1"/>
                </a:solidFill>
                <a:latin typeface="Times New Roman" panose="02020603050405020304" pitchFamily="18" charset="0"/>
                <a:ea typeface="Times New Roman" panose="02020603050405020304" pitchFamily="18" charset="0"/>
              </a:rPr>
              <a:t> </a:t>
            </a:r>
            <a:r>
              <a:rPr lang="ru-RU" sz="2400" dirty="0">
                <a:solidFill>
                  <a:schemeClr val="bg1"/>
                </a:solidFill>
                <a:latin typeface="Times New Roman" panose="02020603050405020304" pitchFamily="18" charset="0"/>
                <a:ea typeface="Times New Roman" panose="02020603050405020304" pitchFamily="18" charset="0"/>
                <a:sym typeface="Times New Roman" panose="02020603050405020304" pitchFamily="18" charset="0"/>
              </a:rPr>
              <a:t>-</a:t>
            </a:r>
            <a:r>
              <a:rPr lang="ru-RU" sz="2400" dirty="0">
                <a:solidFill>
                  <a:schemeClr val="bg1"/>
                </a:solidFill>
                <a:latin typeface="Times New Roman" panose="02020603050405020304" pitchFamily="18" charset="0"/>
                <a:ea typeface="Times New Roman" panose="02020603050405020304" pitchFamily="18" charset="0"/>
              </a:rPr>
              <a:t> это окружающая нас природа на всех ее уровнях, включая общество и самого человека. </a:t>
            </a:r>
            <a:endParaRPr lang="ru-RU" sz="2400" dirty="0">
              <a:solidFill>
                <a:schemeClr val="bg1"/>
              </a:solidFill>
            </a:endParaRPr>
          </a:p>
        </p:txBody>
      </p:sp>
    </p:spTree>
    <p:extLst>
      <p:ext uri="{BB962C8B-B14F-4D97-AF65-F5344CB8AC3E}">
        <p14:creationId xmlns:p14="http://schemas.microsoft.com/office/powerpoint/2010/main" val="2534891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82"/>
            <a:ext cx="9144000" cy="5166956"/>
          </a:xfrm>
          <a:prstGeom prst="rect">
            <a:avLst/>
          </a:prstGeom>
        </p:spPr>
      </p:pic>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46</a:t>
            </a:fld>
            <a:endParaRPr lang="en-US" dirty="0">
              <a:solidFill>
                <a:srgbClr val="FFFFFF"/>
              </a:solidFill>
              <a:latin typeface="Trebuchet MS"/>
              <a:cs typeface="Trebuchet MS"/>
            </a:endParaRPr>
          </a:p>
        </p:txBody>
      </p:sp>
      <p:sp>
        <p:nvSpPr>
          <p:cNvPr id="6" name="Rectangle 5"/>
          <p:cNvSpPr/>
          <p:nvPr/>
        </p:nvSpPr>
        <p:spPr>
          <a:xfrm>
            <a:off x="3452038" y="2367516"/>
            <a:ext cx="5691962" cy="3847207"/>
          </a:xfrm>
          <a:prstGeom prst="rect">
            <a:avLst/>
          </a:prstGeom>
        </p:spPr>
        <p:txBody>
          <a:bodyPr wrap="square">
            <a:spAutoFit/>
          </a:bodyPr>
          <a:lstStyle/>
          <a:p>
            <a:pPr>
              <a:lnSpc>
                <a:spcPct val="150000"/>
              </a:lnSpc>
              <a:spcBef>
                <a:spcPts val="300"/>
              </a:spcBef>
              <a:spcAft>
                <a:spcPts val="300"/>
              </a:spcAft>
            </a:pPr>
            <a:r>
              <a:rPr lang="ru-RU" i="1" dirty="0">
                <a:latin typeface="Times New Roman" panose="02020603050405020304" pitchFamily="18" charset="0"/>
                <a:ea typeface="Times New Roman" panose="02020603050405020304" pitchFamily="18" charset="0"/>
              </a:rPr>
              <a:t>	</a:t>
            </a:r>
            <a:r>
              <a:rPr lang="ru-RU" sz="2400" b="1" i="1" dirty="0">
                <a:solidFill>
                  <a:srgbClr val="FF0000"/>
                </a:solidFill>
                <a:latin typeface="Times New Roman" panose="02020603050405020304" pitchFamily="18" charset="0"/>
                <a:ea typeface="Times New Roman" panose="02020603050405020304" pitchFamily="18" charset="0"/>
              </a:rPr>
              <a:t>Мир</a:t>
            </a:r>
            <a:r>
              <a:rPr lang="ru-RU" sz="2400" b="1" dirty="0">
                <a:solidFill>
                  <a:srgbClr val="FF0000"/>
                </a:solidFill>
                <a:latin typeface="Times New Roman" panose="02020603050405020304" pitchFamily="18" charset="0"/>
                <a:ea typeface="Times New Roman" panose="02020603050405020304" pitchFamily="18" charset="0"/>
              </a:rPr>
              <a:t> − то материально</a:t>
            </a:r>
            <a:r>
              <a:rPr lang="ru-RU" sz="2400" b="1" dirty="0">
                <a:solidFill>
                  <a:srgbClr val="FF0000"/>
                </a:solidFill>
                <a:latin typeface="Times New Roman" panose="02020603050405020304" pitchFamily="18" charset="0"/>
                <a:ea typeface="Times New Roman" panose="02020603050405020304" pitchFamily="18" charset="0"/>
                <a:sym typeface="Times New Roman" panose="02020603050405020304" pitchFamily="18" charset="0"/>
              </a:rPr>
              <a:t>-</a:t>
            </a:r>
            <a:r>
              <a:rPr lang="ru-RU" sz="2400" b="1" dirty="0">
                <a:solidFill>
                  <a:srgbClr val="FF0000"/>
                </a:solidFill>
                <a:latin typeface="Times New Roman" panose="02020603050405020304" pitchFamily="18" charset="0"/>
                <a:ea typeface="Times New Roman" panose="02020603050405020304" pitchFamily="18" charset="0"/>
              </a:rPr>
              <a:t>всеобщее («Космос» у древних греков), что противостоит Человеку, и частью чего он одновременно является в качестве одухотворенного существа.</a:t>
            </a:r>
          </a:p>
          <a:p>
            <a:pPr>
              <a:lnSpc>
                <a:spcPct val="150000"/>
              </a:lnSpc>
              <a:spcBef>
                <a:spcPts val="300"/>
              </a:spcBef>
              <a:spcAft>
                <a:spcPts val="300"/>
              </a:spcAft>
            </a:pPr>
            <a:r>
              <a:rPr lang="ru-RU" sz="2400" i="1" dirty="0">
                <a:solidFill>
                  <a:srgbClr val="FF0000"/>
                </a:solidFill>
                <a:latin typeface="Times New Roman" panose="02020603050405020304" pitchFamily="18" charset="0"/>
                <a:ea typeface="Times New Roman" panose="02020603050405020304" pitchFamily="18" charset="0"/>
              </a:rPr>
              <a:t>	</a:t>
            </a:r>
          </a:p>
          <a:p>
            <a:pPr algn="just">
              <a:spcBef>
                <a:spcPts val="300"/>
              </a:spcBef>
              <a:spcAft>
                <a:spcPts val="300"/>
              </a:spcAft>
            </a:pPr>
            <a:endParaRPr lang="ru-RU" i="1"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0681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070110" cy="5300212"/>
          </a:xfrm>
          <a:prstGeom prst="rect">
            <a:avLst/>
          </a:prstGeom>
        </p:spPr>
      </p:pic>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47</a:t>
            </a:fld>
            <a:endParaRPr lang="en-US" dirty="0">
              <a:solidFill>
                <a:srgbClr val="FFFFFF"/>
              </a:solidFill>
              <a:latin typeface="Trebuchet MS"/>
              <a:cs typeface="Trebuchet MS"/>
            </a:endParaRPr>
          </a:p>
        </p:txBody>
      </p:sp>
      <p:sp>
        <p:nvSpPr>
          <p:cNvPr id="6" name="Rectangle 5"/>
          <p:cNvSpPr/>
          <p:nvPr/>
        </p:nvSpPr>
        <p:spPr>
          <a:xfrm>
            <a:off x="5745018" y="2992582"/>
            <a:ext cx="3195782" cy="2031325"/>
          </a:xfrm>
          <a:prstGeom prst="rect">
            <a:avLst/>
          </a:prstGeom>
        </p:spPr>
        <p:txBody>
          <a:bodyPr wrap="square">
            <a:spAutoFit/>
          </a:bodyPr>
          <a:lstStyle/>
          <a:p>
            <a:pPr>
              <a:spcBef>
                <a:spcPts val="300"/>
              </a:spcBef>
              <a:spcAft>
                <a:spcPts val="300"/>
              </a:spcAft>
            </a:pPr>
            <a:r>
              <a:rPr lang="ru-RU" b="1" i="1" dirty="0">
                <a:solidFill>
                  <a:schemeClr val="bg1"/>
                </a:solidFill>
                <a:latin typeface="Times New Roman" panose="02020603050405020304" pitchFamily="18" charset="0"/>
                <a:ea typeface="Times New Roman" panose="02020603050405020304" pitchFamily="18" charset="0"/>
              </a:rPr>
              <a:t>Человек </a:t>
            </a:r>
            <a:r>
              <a:rPr lang="ru-RU" dirty="0">
                <a:solidFill>
                  <a:schemeClr val="bg1"/>
                </a:solidFill>
                <a:latin typeface="Times New Roman" panose="02020603050405020304" pitchFamily="18" charset="0"/>
                <a:ea typeface="Times New Roman" panose="02020603050405020304" pitchFamily="18" charset="0"/>
              </a:rPr>
              <a:t>рассматривается в философии как творческий субъект познания и носитель сознания и мышления, а также как объект философского познания, объект самосознания.</a:t>
            </a:r>
            <a:r>
              <a:rPr lang="ru-RU" dirty="0">
                <a:latin typeface="Times New Roman" panose="02020603050405020304" pitchFamily="18" charset="0"/>
                <a:ea typeface="Times New Roman" panose="02020603050405020304" pitchFamily="18" charset="0"/>
              </a:rPr>
              <a:t> </a:t>
            </a:r>
            <a:endParaRPr lang="ru-RU"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63216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91"/>
            <a:ext cx="9162473" cy="5153891"/>
          </a:xfrm>
          <a:prstGeom prst="rect">
            <a:avLst/>
          </a:prstGeom>
        </p:spPr>
      </p:pic>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48</a:t>
            </a:fld>
            <a:endParaRPr lang="en-US" dirty="0">
              <a:solidFill>
                <a:srgbClr val="FFFFFF"/>
              </a:solidFill>
              <a:latin typeface="Trebuchet MS"/>
              <a:cs typeface="Trebuchet MS"/>
            </a:endParaRPr>
          </a:p>
        </p:txBody>
      </p:sp>
      <p:sp>
        <p:nvSpPr>
          <p:cNvPr id="3" name="Rectangle 2"/>
          <p:cNvSpPr/>
          <p:nvPr/>
        </p:nvSpPr>
        <p:spPr>
          <a:xfrm>
            <a:off x="588335" y="80682"/>
            <a:ext cx="7747591" cy="4842672"/>
          </a:xfrm>
          <a:prstGeom prst="rect">
            <a:avLst/>
          </a:prstGeom>
        </p:spPr>
        <p:txBody>
          <a:bodyPr wrap="square">
            <a:spAutoFit/>
          </a:bodyPr>
          <a:lstStyle/>
          <a:p>
            <a:pPr algn="just">
              <a:lnSpc>
                <a:spcPct val="150000"/>
              </a:lnSpc>
              <a:spcBef>
                <a:spcPts val="300"/>
              </a:spcBef>
              <a:spcAft>
                <a:spcPts val="300"/>
              </a:spcAft>
            </a:pPr>
            <a:r>
              <a:rPr lang="ru-RU" dirty="0">
                <a:solidFill>
                  <a:schemeClr val="bg1"/>
                </a:solidFill>
                <a:latin typeface="Times New Roman" panose="02020603050405020304" pitchFamily="18" charset="0"/>
                <a:ea typeface="Times New Roman" panose="02020603050405020304" pitchFamily="18" charset="0"/>
              </a:rPr>
              <a:t>	</a:t>
            </a:r>
            <a:r>
              <a:rPr lang="ru-RU" sz="2400" b="1" dirty="0">
                <a:solidFill>
                  <a:schemeClr val="bg1"/>
                </a:solidFill>
                <a:latin typeface="Times New Roman" panose="02020603050405020304" pitchFamily="18" charset="0"/>
                <a:ea typeface="Times New Roman" panose="02020603050405020304" pitchFamily="18" charset="0"/>
              </a:rPr>
              <a:t>Человеческое “Я” это </a:t>
            </a:r>
          </a:p>
          <a:p>
            <a:pPr algn="ctr">
              <a:lnSpc>
                <a:spcPct val="150000"/>
              </a:lnSpc>
              <a:spcBef>
                <a:spcPts val="300"/>
              </a:spcBef>
              <a:spcAft>
                <a:spcPts val="300"/>
              </a:spcAft>
            </a:pPr>
            <a:r>
              <a:rPr lang="ru-RU" sz="3200" b="1" dirty="0">
                <a:solidFill>
                  <a:schemeClr val="bg1"/>
                </a:solidFill>
                <a:latin typeface="Times New Roman" panose="02020603050405020304" pitchFamily="18" charset="0"/>
                <a:ea typeface="Times New Roman" panose="02020603050405020304" pitchFamily="18" charset="0"/>
              </a:rPr>
              <a:t>и сознание, </a:t>
            </a:r>
          </a:p>
          <a:p>
            <a:pPr algn="ctr">
              <a:lnSpc>
                <a:spcPct val="150000"/>
              </a:lnSpc>
              <a:spcBef>
                <a:spcPts val="300"/>
              </a:spcBef>
              <a:spcAft>
                <a:spcPts val="300"/>
              </a:spcAft>
            </a:pPr>
            <a:r>
              <a:rPr lang="ru-RU" sz="3200" b="1" dirty="0">
                <a:solidFill>
                  <a:schemeClr val="bg1"/>
                </a:solidFill>
                <a:latin typeface="Times New Roman" panose="02020603050405020304" pitchFamily="18" charset="0"/>
                <a:ea typeface="Times New Roman" panose="02020603050405020304" pitchFamily="18" charset="0"/>
              </a:rPr>
              <a:t>и мышление, </a:t>
            </a:r>
          </a:p>
          <a:p>
            <a:pPr algn="ctr">
              <a:lnSpc>
                <a:spcPct val="150000"/>
              </a:lnSpc>
              <a:spcBef>
                <a:spcPts val="300"/>
              </a:spcBef>
              <a:spcAft>
                <a:spcPts val="300"/>
              </a:spcAft>
            </a:pPr>
            <a:r>
              <a:rPr lang="ru-RU" sz="3200" b="1" dirty="0">
                <a:solidFill>
                  <a:schemeClr val="bg1"/>
                </a:solidFill>
                <a:latin typeface="Times New Roman" panose="02020603050405020304" pitchFamily="18" charset="0"/>
                <a:ea typeface="Times New Roman" panose="02020603050405020304" pitchFamily="18" charset="0"/>
              </a:rPr>
              <a:t>и дух. </a:t>
            </a:r>
          </a:p>
          <a:p>
            <a:pPr algn="just">
              <a:lnSpc>
                <a:spcPct val="150000"/>
              </a:lnSpc>
              <a:spcBef>
                <a:spcPts val="300"/>
              </a:spcBef>
              <a:spcAft>
                <a:spcPts val="300"/>
              </a:spcAft>
            </a:pPr>
            <a:r>
              <a:rPr lang="ru-RU" sz="2400" b="1" dirty="0">
                <a:solidFill>
                  <a:schemeClr val="bg1"/>
                </a:solidFill>
                <a:latin typeface="Times New Roman" panose="02020603050405020304" pitchFamily="18" charset="0"/>
                <a:ea typeface="Times New Roman" panose="02020603050405020304" pitchFamily="18" charset="0"/>
              </a:rPr>
              <a:t>противопоставление мира и человека, духа и материи является условным. </a:t>
            </a:r>
          </a:p>
          <a:p>
            <a:pPr algn="just">
              <a:lnSpc>
                <a:spcPct val="150000"/>
              </a:lnSpc>
              <a:spcBef>
                <a:spcPts val="300"/>
              </a:spcBef>
              <a:spcAft>
                <a:spcPts val="300"/>
              </a:spcAft>
            </a:pPr>
            <a:r>
              <a:rPr lang="ru-RU" sz="2400" b="1" dirty="0">
                <a:solidFill>
                  <a:schemeClr val="bg1"/>
                </a:solidFill>
                <a:latin typeface="Times New Roman" panose="02020603050405020304" pitchFamily="18" charset="0"/>
                <a:ea typeface="Times New Roman" panose="02020603050405020304" pitchFamily="18" charset="0"/>
              </a:rPr>
              <a:t>	</a:t>
            </a:r>
            <a:endParaRPr lang="ru-RU" sz="24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5563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49</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9" name="Picture 2" descr="https://manrule.ru/images/article/orig/2019/10/cveta-muzhskih-rubashek-kak-vybrat-i-s-chem-sochetat-73.jpg">
            <a:extLst>
              <a:ext uri="{FF2B5EF4-FFF2-40B4-BE49-F238E27FC236}">
                <a16:creationId xmlns:a16="http://schemas.microsoft.com/office/drawing/2014/main" id="{E742C2C0-7B83-45FA-B939-04B11075B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90" y="2991518"/>
            <a:ext cx="999460" cy="149919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D4BF1D80-ABF8-41B9-90CF-6EB3F1246A9A}"/>
              </a:ext>
            </a:extLst>
          </p:cNvPr>
          <p:cNvSpPr/>
          <p:nvPr/>
        </p:nvSpPr>
        <p:spPr>
          <a:xfrm>
            <a:off x="0" y="276447"/>
            <a:ext cx="8773348" cy="3563476"/>
          </a:xfrm>
          <a:prstGeom prst="rect">
            <a:avLst/>
          </a:prstGeom>
        </p:spPr>
        <p:txBody>
          <a:bodyPr wrap="square">
            <a:spAutoFit/>
          </a:bodyPr>
          <a:lstStyle/>
          <a:p>
            <a:pPr>
              <a:lnSpc>
                <a:spcPct val="107000"/>
              </a:lnSpc>
              <a:spcAft>
                <a:spcPts val="800"/>
              </a:spcAft>
            </a:pPr>
            <a:r>
              <a:rPr lang="ru-RU" sz="36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Универсальные связи человека с миром:</a:t>
            </a: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Познавательная</a:t>
            </a: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078" name="Picture 6" descr="https://i.sunhome.ru/religion/227/poznanie-vselennoi.3289.orig.jpg">
            <a:extLst>
              <a:ext uri="{FF2B5EF4-FFF2-40B4-BE49-F238E27FC236}">
                <a16:creationId xmlns:a16="http://schemas.microsoft.com/office/drawing/2014/main" id="{16C24898-53DD-423B-AEFB-8B49137097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509" y="966311"/>
            <a:ext cx="5995529" cy="39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276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6" name="Picture 2" descr="https://manrule.ru/images/article/orig/2019/10/cveta-muzhskih-rubashek-kak-vybrat-i-s-chem-sochetat-73.jpg">
            <a:extLst>
              <a:ext uri="{FF2B5EF4-FFF2-40B4-BE49-F238E27FC236}">
                <a16:creationId xmlns:a16="http://schemas.microsoft.com/office/drawing/2014/main" id="{5F9867CC-675D-4062-A5B2-3B676F908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 y="363121"/>
            <a:ext cx="1727759" cy="2591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5200" y="353263"/>
            <a:ext cx="2387759" cy="21725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8" name="Прямоугольник 7">
            <a:extLst>
              <a:ext uri="{FF2B5EF4-FFF2-40B4-BE49-F238E27FC236}">
                <a16:creationId xmlns:a16="http://schemas.microsoft.com/office/drawing/2014/main" id="{2BF9B7CB-8A79-411A-8925-E635ED8F22FD}"/>
              </a:ext>
            </a:extLst>
          </p:cNvPr>
          <p:cNvSpPr/>
          <p:nvPr/>
        </p:nvSpPr>
        <p:spPr>
          <a:xfrm>
            <a:off x="236071" y="179348"/>
            <a:ext cx="8837045" cy="4949881"/>
          </a:xfrm>
          <a:prstGeom prst="rect">
            <a:avLst/>
          </a:prstGeom>
        </p:spPr>
        <p:txBody>
          <a:bodyPr wrap="square">
            <a:spAutoFit/>
          </a:bodyPr>
          <a:lstStyle/>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Можно сказать ТАК??</a:t>
            </a: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СОЛНЦЕ ЕСТЬ ИСТОЧНИК СВЕТА В НЕБЕ И ЗЕМЛЕ, </a:t>
            </a: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А ДУША ЕСТЬ ИСТОЧНИК СВЕТА В ЧЕЛОВЕКЕ???</a:t>
            </a: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Чувства, воля, разум – три составные части души (Платон).</a:t>
            </a: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Разум – это восприятие душой идей. </a:t>
            </a:r>
          </a:p>
          <a:p>
            <a:pPr>
              <a:lnSpc>
                <a:spcPct val="107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Разум - светоносное начало в человеке. </a:t>
            </a:r>
          </a:p>
          <a:p>
            <a:pPr>
              <a:lnSpc>
                <a:spcPct val="107000"/>
              </a:lnSpc>
              <a:spcAft>
                <a:spcPts val="800"/>
              </a:spcAft>
            </a:pPr>
            <a:endPar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Прямоугольник 1">
            <a:extLst>
              <a:ext uri="{FF2B5EF4-FFF2-40B4-BE49-F238E27FC236}">
                <a16:creationId xmlns:a16="http://schemas.microsoft.com/office/drawing/2014/main" id="{CEB88479-96A1-45E0-ACCB-940015C99117}"/>
              </a:ext>
            </a:extLst>
          </p:cNvPr>
          <p:cNvSpPr/>
          <p:nvPr/>
        </p:nvSpPr>
        <p:spPr>
          <a:xfrm>
            <a:off x="2613600" y="504000"/>
            <a:ext cx="3055816" cy="375552"/>
          </a:xfrm>
          <a:prstGeom prst="rect">
            <a:avLst/>
          </a:prstGeom>
        </p:spPr>
        <p:txBody>
          <a:bodyPr wrap="square">
            <a:spAutoFit/>
          </a:bodyPr>
          <a:lstStyle/>
          <a:p>
            <a:pPr>
              <a:lnSpc>
                <a:spcPct val="107000"/>
              </a:lnSpc>
              <a:spcAft>
                <a:spcPts val="800"/>
              </a:spcAft>
            </a:pPr>
            <a:r>
              <a:rPr lang="ru-RU" b="1" dirty="0">
                <a:latin typeface="Calibri" panose="020F0502020204030204" pitchFamily="34" charset="0"/>
                <a:ea typeface="Calibri" panose="020F0502020204030204" pitchFamily="34" charset="0"/>
                <a:cs typeface="Times New Roman" panose="02020603050405020304" pitchFamily="18" charset="0"/>
              </a:rPr>
              <a:t>Что такое ДУША??? </a:t>
            </a:r>
          </a:p>
        </p:txBody>
      </p:sp>
      <p:pic>
        <p:nvPicPr>
          <p:cNvPr id="9" name="Picture 4" descr="https://w7.pngwing.com/pngs/189/56/png-transparent-sunlight-drawing-sun-orange-symbol-sun.png">
            <a:extLst>
              <a:ext uri="{FF2B5EF4-FFF2-40B4-BE49-F238E27FC236}">
                <a16:creationId xmlns:a16="http://schemas.microsoft.com/office/drawing/2014/main" id="{970D54AF-F5CC-4C22-9AF1-C5E37D3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600" y="505663"/>
            <a:ext cx="2387759" cy="217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118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50</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9" name="Picture 2" descr="https://manrule.ru/images/article/orig/2019/10/cveta-muzhskih-rubashek-kak-vybrat-i-s-chem-sochetat-73.jpg">
            <a:extLst>
              <a:ext uri="{FF2B5EF4-FFF2-40B4-BE49-F238E27FC236}">
                <a16:creationId xmlns:a16="http://schemas.microsoft.com/office/drawing/2014/main" id="{E742C2C0-7B83-45FA-B939-04B11075B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90" y="2991518"/>
            <a:ext cx="999460" cy="149919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D4BF1D80-ABF8-41B9-90CF-6EB3F1246A9A}"/>
              </a:ext>
            </a:extLst>
          </p:cNvPr>
          <p:cNvSpPr/>
          <p:nvPr/>
        </p:nvSpPr>
        <p:spPr>
          <a:xfrm>
            <a:off x="0" y="276447"/>
            <a:ext cx="8773348" cy="3563476"/>
          </a:xfrm>
          <a:prstGeom prst="rect">
            <a:avLst/>
          </a:prstGeom>
        </p:spPr>
        <p:txBody>
          <a:bodyPr wrap="square">
            <a:spAutoFit/>
          </a:bodyPr>
          <a:lstStyle/>
          <a:p>
            <a:pPr>
              <a:lnSpc>
                <a:spcPct val="107000"/>
              </a:lnSpc>
              <a:spcAft>
                <a:spcPts val="800"/>
              </a:spcAft>
            </a:pPr>
            <a:r>
              <a:rPr lang="ru-RU" sz="36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Универсальные связи человека с миром:</a:t>
            </a: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Социально-ценностная</a:t>
            </a: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076" name="Picture 4" descr="https://www.culture.ru/storage/images/a40e9baa0e21af81931703ff120461e0/243463edf42284afbb57deba96f9ac0d.jpg">
            <a:extLst>
              <a:ext uri="{FF2B5EF4-FFF2-40B4-BE49-F238E27FC236}">
                <a16:creationId xmlns:a16="http://schemas.microsoft.com/office/drawing/2014/main" id="{1F71FB6A-1A9D-4B8D-AC9B-8C434514ED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799" y="1050556"/>
            <a:ext cx="5500577" cy="351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208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51</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9" name="Picture 2" descr="https://manrule.ru/images/article/orig/2019/10/cveta-muzhskih-rubashek-kak-vybrat-i-s-chem-sochetat-73.jpg">
            <a:extLst>
              <a:ext uri="{FF2B5EF4-FFF2-40B4-BE49-F238E27FC236}">
                <a16:creationId xmlns:a16="http://schemas.microsoft.com/office/drawing/2014/main" id="{E742C2C0-7B83-45FA-B939-04B11075B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888" y="2099760"/>
            <a:ext cx="999460" cy="1499190"/>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D4BF1D80-ABF8-41B9-90CF-6EB3F1246A9A}"/>
              </a:ext>
            </a:extLst>
          </p:cNvPr>
          <p:cNvSpPr/>
          <p:nvPr/>
        </p:nvSpPr>
        <p:spPr>
          <a:xfrm>
            <a:off x="123932" y="276447"/>
            <a:ext cx="8649416" cy="3097195"/>
          </a:xfrm>
          <a:prstGeom prst="rect">
            <a:avLst/>
          </a:prstGeom>
        </p:spPr>
        <p:txBody>
          <a:bodyPr wrap="square">
            <a:spAutoFit/>
          </a:bodyPr>
          <a:lstStyle/>
          <a:p>
            <a:pPr>
              <a:lnSpc>
                <a:spcPct val="107000"/>
              </a:lnSpc>
              <a:spcAft>
                <a:spcPts val="800"/>
              </a:spcAft>
            </a:pPr>
            <a:r>
              <a:rPr lang="ru-RU" sz="36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Универсальные связи человека с миром:</a:t>
            </a: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000" b="1" dirty="0">
                <a:latin typeface="Calibri" panose="020F0502020204030204" pitchFamily="34" charset="0"/>
                <a:ea typeface="Calibri" panose="020F0502020204030204" pitchFamily="34" charset="0"/>
                <a:cs typeface="Times New Roman" panose="02020603050405020304" pitchFamily="18" charset="0"/>
              </a:rPr>
              <a:t>эстетическая</a:t>
            </a:r>
          </a:p>
        </p:txBody>
      </p:sp>
      <p:pic>
        <p:nvPicPr>
          <p:cNvPr id="3074" name="Picture 2" descr="https://avatars.mds.yandex.net/get-zen_doc/1137439/pub_5ba2e56342ef5c00af0da936_5ba2e801a1b5b700ab3f2be6/scale_1200">
            <a:extLst>
              <a:ext uri="{FF2B5EF4-FFF2-40B4-BE49-F238E27FC236}">
                <a16:creationId xmlns:a16="http://schemas.microsoft.com/office/drawing/2014/main" id="{1B021F5E-1110-4251-887C-93823BF600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6507" y="1168994"/>
            <a:ext cx="5295014" cy="352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263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8" name="Прямоугольник 7">
            <a:extLst>
              <a:ext uri="{FF2B5EF4-FFF2-40B4-BE49-F238E27FC236}">
                <a16:creationId xmlns:a16="http://schemas.microsoft.com/office/drawing/2014/main" id="{2BF9B7CB-8A79-411A-8925-E635ED8F22FD}"/>
              </a:ext>
            </a:extLst>
          </p:cNvPr>
          <p:cNvSpPr/>
          <p:nvPr/>
        </p:nvSpPr>
        <p:spPr>
          <a:xfrm>
            <a:off x="252000" y="1879200"/>
            <a:ext cx="8821116" cy="2459135"/>
          </a:xfrm>
          <a:prstGeom prst="rect">
            <a:avLst/>
          </a:prstGeom>
        </p:spPr>
        <p:txBody>
          <a:bodyPr wrap="square">
            <a:spAutoFit/>
          </a:bodyPr>
          <a:lstStyle/>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solidFill>
                  <a:srgbClr val="FF0000"/>
                </a:solidFill>
                <a:latin typeface="Times New Roman" panose="02020603050405020304" pitchFamily="18" charset="0"/>
                <a:ea typeface="Times New Roman" panose="02020603050405020304" pitchFamily="18" charset="0"/>
              </a:rPr>
              <a:t>Выявление сущности человека – ЭТО </a:t>
            </a:r>
          </a:p>
          <a:p>
            <a:pPr>
              <a:lnSpc>
                <a:spcPct val="107000"/>
              </a:lnSpc>
              <a:spcAft>
                <a:spcPts val="800"/>
              </a:spcAft>
            </a:pPr>
            <a:r>
              <a:rPr lang="ru-RU" sz="2400" b="1" dirty="0">
                <a:solidFill>
                  <a:srgbClr val="FF0000"/>
                </a:solidFill>
                <a:latin typeface="Times New Roman" panose="02020603050405020304" pitchFamily="18" charset="0"/>
                <a:ea typeface="Times New Roman" panose="02020603050405020304" pitchFamily="18" charset="0"/>
              </a:rPr>
              <a:t>выявление различных сторон его </a:t>
            </a:r>
          </a:p>
          <a:p>
            <a:pPr>
              <a:lnSpc>
                <a:spcPct val="107000"/>
              </a:lnSpc>
              <a:spcAft>
                <a:spcPts val="800"/>
              </a:spcAft>
            </a:pPr>
            <a:r>
              <a:rPr lang="ru-RU" sz="2400" b="1" dirty="0">
                <a:solidFill>
                  <a:srgbClr val="FF0000"/>
                </a:solidFill>
                <a:latin typeface="Times New Roman" panose="02020603050405020304" pitchFamily="18" charset="0"/>
                <a:ea typeface="Times New Roman" panose="02020603050405020304" pitchFamily="18" charset="0"/>
              </a:rPr>
              <a:t>взаимоотношений с миром.</a:t>
            </a:r>
            <a:endPar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https://manrule.ru/images/article/orig/2019/10/cveta-muzhskih-rubashek-kak-vybrat-i-s-chem-sochetat-73.jpg">
            <a:extLst>
              <a:ext uri="{FF2B5EF4-FFF2-40B4-BE49-F238E27FC236}">
                <a16:creationId xmlns:a16="http://schemas.microsoft.com/office/drawing/2014/main" id="{E742C2C0-7B83-45FA-B939-04B11075BC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7420" y="825620"/>
            <a:ext cx="1639423" cy="24591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7.pngwing.com/pngs/189/56/png-transparent-sunlight-drawing-sun-orange-symbol-sun.png">
            <a:extLst>
              <a:ext uri="{FF2B5EF4-FFF2-40B4-BE49-F238E27FC236}">
                <a16:creationId xmlns:a16="http://schemas.microsoft.com/office/drawing/2014/main" id="{D6C33D46-7F5A-46C9-881D-890FEB21C3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330" y="505663"/>
            <a:ext cx="2387759" cy="217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189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77" y="246434"/>
            <a:ext cx="6345430" cy="1295379"/>
          </a:xfrm>
        </p:spPr>
        <p:txBody>
          <a:bodyPr>
            <a:noAutofit/>
          </a:bodyPr>
          <a:lstStyle/>
          <a:p>
            <a:pPr algn="l"/>
            <a:r>
              <a:rPr lang="ru-RU" sz="2800" b="1" dirty="0">
                <a:solidFill>
                  <a:srgbClr val="0070C0"/>
                </a:solidFill>
              </a:rPr>
              <a:t>		</a:t>
            </a:r>
            <a:br>
              <a:rPr lang="ru-RU" sz="2800" b="1" dirty="0">
                <a:solidFill>
                  <a:srgbClr val="0070C0"/>
                </a:solidFill>
              </a:rPr>
            </a:br>
            <a:br>
              <a:rPr lang="ru-RU" sz="2800" b="1" dirty="0">
                <a:solidFill>
                  <a:srgbClr val="0070C0"/>
                </a:solidFill>
              </a:rPr>
            </a:br>
            <a:br>
              <a:rPr lang="ru-RU" sz="2800" b="1" dirty="0">
                <a:solidFill>
                  <a:srgbClr val="0070C0"/>
                </a:solidFill>
              </a:rPr>
            </a:br>
            <a:br>
              <a:rPr lang="ru-RU" sz="2800" dirty="0"/>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53</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389533"/>
            <a:ext cx="2411146" cy="440040"/>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169863" y="246434"/>
            <a:ext cx="8909286" cy="4955203"/>
          </a:xfrm>
          <a:prstGeom prst="rect">
            <a:avLst/>
          </a:prstGeom>
        </p:spPr>
        <p:txBody>
          <a:bodyPr wrap="square">
            <a:spAutoFit/>
          </a:bodyPr>
          <a:lstStyle/>
          <a:p>
            <a:r>
              <a:rPr lang="ru-RU" sz="2800" b="1" i="1" dirty="0">
                <a:solidFill>
                  <a:srgbClr val="0070C0"/>
                </a:solidFill>
              </a:rPr>
              <a:t>Философия</a:t>
            </a:r>
            <a:r>
              <a:rPr lang="ru-RU" sz="2800" b="1" dirty="0">
                <a:solidFill>
                  <a:srgbClr val="0070C0"/>
                </a:solidFill>
              </a:rPr>
              <a:t> – это </a:t>
            </a:r>
          </a:p>
          <a:p>
            <a:pPr>
              <a:lnSpc>
                <a:spcPct val="150000"/>
              </a:lnSpc>
            </a:pPr>
            <a:r>
              <a:rPr lang="ru-RU" dirty="0"/>
              <a:t>	</a:t>
            </a:r>
            <a:r>
              <a:rPr lang="ru-RU" dirty="0">
                <a:latin typeface="Times New Roman" pitchFamily="18" charset="0"/>
                <a:cs typeface="Times New Roman" pitchFamily="18" charset="0"/>
              </a:rPr>
              <a:t>один из способов обоснования человеческого индивидуального существования. Это способ приобрести свое общественное «Я», всю сумму своих отношений с миром, с другими людьми, с поколениями, с прошлым, с настоящим, с будущим. Реально человек может быть кем угодно. Но при этом он должен быть человеком, быть самим собой. Эта возможность осуществляется через мышление. </a:t>
            </a:r>
          </a:p>
          <a:p>
            <a:pPr marL="342900" indent="-342900">
              <a:lnSpc>
                <a:spcPct val="150000"/>
              </a:lnSpc>
              <a:buFont typeface="Wingdings" pitchFamily="2" charset="2"/>
              <a:buChar char="Ø"/>
            </a:pPr>
            <a:r>
              <a:rPr lang="ru-RU" dirty="0">
                <a:latin typeface="Times New Roman" pitchFamily="18" charset="0"/>
                <a:cs typeface="Times New Roman" pitchFamily="18" charset="0"/>
              </a:rPr>
              <a:t>Быть собой это значит быть включенным в какую-то общую связь, быть со всеми вместе.</a:t>
            </a:r>
          </a:p>
          <a:p>
            <a:pPr marL="342900" indent="-342900">
              <a:lnSpc>
                <a:spcPct val="150000"/>
              </a:lnSpc>
              <a:buFont typeface="Wingdings" pitchFamily="2" charset="2"/>
              <a:buChar char="Ø"/>
            </a:pPr>
            <a:r>
              <a:rPr lang="ru-RU" dirty="0">
                <a:latin typeface="Times New Roman" pitchFamily="18" charset="0"/>
                <a:cs typeface="Times New Roman" pitchFamily="18" charset="0"/>
              </a:rPr>
              <a:t>Быть собой – это строить свое отношение с другими через свою собственную индивидуальность. Это значит быть самому посредником в этих отношениях, а не так, чтобы тебя опосредовал кто-то другой. </a:t>
            </a:r>
          </a:p>
          <a:p>
            <a:endParaRPr lang="ru-RU" dirty="0"/>
          </a:p>
        </p:txBody>
      </p:sp>
    </p:spTree>
    <p:extLst>
      <p:ext uri="{BB962C8B-B14F-4D97-AF65-F5344CB8AC3E}">
        <p14:creationId xmlns:p14="http://schemas.microsoft.com/office/powerpoint/2010/main" val="318813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8918" y="161365"/>
            <a:ext cx="5791200" cy="457200"/>
          </a:xfrm>
        </p:spPr>
        <p:txBody>
          <a:bodyPr>
            <a:noAutofit/>
          </a:bodyPr>
          <a:lstStyle/>
          <a:p>
            <a:pPr algn="l"/>
            <a:r>
              <a:rPr lang="ru-RU" sz="2800" b="1" dirty="0">
                <a:solidFill>
                  <a:srgbClr val="0070C0"/>
                </a:solidFill>
              </a:rPr>
              <a:t>		</a:t>
            </a:r>
            <a:r>
              <a:rPr lang="ru-RU" sz="2800" b="1" i="1" dirty="0">
                <a:solidFill>
                  <a:srgbClr val="0070C0"/>
                </a:solidFill>
                <a:latin typeface="Verdana" panose="020B0604030504040204" pitchFamily="34" charset="0"/>
                <a:ea typeface="Verdana" panose="020B0604030504040204" pitchFamily="34" charset="0"/>
              </a:rPr>
              <a:t>Базовое определение:</a:t>
            </a:r>
            <a:endParaRPr lang="en-US" sz="3200" b="1" i="1" dirty="0">
              <a:solidFill>
                <a:srgbClr val="0070C0"/>
              </a:solidFill>
              <a:latin typeface="Verdana" panose="020B0604030504040204" pitchFamily="34" charset="0"/>
              <a:ea typeface="Verdana" panose="020B0604030504040204" pitchFamily="34" charset="0"/>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54</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82" y="197224"/>
            <a:ext cx="2247154" cy="410111"/>
          </a:xfrm>
          <a:prstGeom prst="rect">
            <a:avLst/>
          </a:prstGeom>
        </p:spPr>
      </p:pic>
      <p:sp>
        <p:nvSpPr>
          <p:cNvPr id="3" name="Rectangle 2"/>
          <p:cNvSpPr/>
          <p:nvPr/>
        </p:nvSpPr>
        <p:spPr>
          <a:xfrm>
            <a:off x="251012" y="1057742"/>
            <a:ext cx="8486588" cy="3400931"/>
          </a:xfrm>
          <a:prstGeom prst="rect">
            <a:avLst/>
          </a:prstGeom>
        </p:spPr>
        <p:txBody>
          <a:bodyPr wrap="square">
            <a:spAutoFit/>
          </a:bodyPr>
          <a:lstStyle/>
          <a:p>
            <a:pPr algn="just">
              <a:lnSpc>
                <a:spcPct val="150000"/>
              </a:lnSpc>
              <a:spcBef>
                <a:spcPts val="300"/>
              </a:spcBef>
              <a:spcAft>
                <a:spcPts val="300"/>
              </a:spcAft>
            </a:pPr>
            <a:r>
              <a:rPr lang="ru-RU" sz="2000" b="1" dirty="0">
                <a:solidFill>
                  <a:srgbClr val="FF0000"/>
                </a:solidFill>
                <a:latin typeface="Times New Roman" panose="02020603050405020304" pitchFamily="18" charset="0"/>
                <a:ea typeface="Times New Roman" panose="02020603050405020304" pitchFamily="18" charset="0"/>
              </a:rPr>
              <a:t>	Философия – это </a:t>
            </a:r>
            <a:r>
              <a:rPr lang="ru-RU" sz="2000" i="1" dirty="0">
                <a:solidFill>
                  <a:srgbClr val="FF0000"/>
                </a:solidFill>
                <a:latin typeface="Times New Roman" panose="02020603050405020304" pitchFamily="18" charset="0"/>
                <a:ea typeface="Times New Roman" panose="02020603050405020304" pitchFamily="18" charset="0"/>
              </a:rPr>
              <a:t>рационально-теоретическая форма духовной культуры</a:t>
            </a:r>
            <a:r>
              <a:rPr lang="ru-RU" sz="2000" dirty="0">
                <a:solidFill>
                  <a:srgbClr val="FF0000"/>
                </a:solidFill>
                <a:latin typeface="Times New Roman" panose="02020603050405020304" pitchFamily="18" charset="0"/>
                <a:ea typeface="Times New Roman" panose="02020603050405020304" pitchFamily="18" charset="0"/>
              </a:rPr>
              <a:t>, </a:t>
            </a:r>
            <a:r>
              <a:rPr lang="ru-RU" sz="2000" i="1" dirty="0">
                <a:solidFill>
                  <a:srgbClr val="FF0000"/>
                </a:solidFill>
                <a:latin typeface="Times New Roman" panose="02020603050405020304" pitchFamily="18" charset="0"/>
                <a:ea typeface="Times New Roman" panose="02020603050405020304" pitchFamily="18" charset="0"/>
              </a:rPr>
              <a:t>предметом которой являются универсальные связи человека с миром. </a:t>
            </a:r>
          </a:p>
          <a:p>
            <a:pPr algn="just">
              <a:lnSpc>
                <a:spcPct val="150000"/>
              </a:lnSpc>
              <a:spcBef>
                <a:spcPts val="300"/>
              </a:spcBef>
              <a:spcAft>
                <a:spcPts val="300"/>
              </a:spcAft>
            </a:pPr>
            <a:r>
              <a:rPr lang="ru-RU" sz="2000" i="1" dirty="0">
                <a:latin typeface="Times New Roman" panose="02020603050405020304" pitchFamily="18" charset="0"/>
                <a:ea typeface="Times New Roman" panose="02020603050405020304" pitchFamily="18" charset="0"/>
              </a:rPr>
              <a:t>	</a:t>
            </a:r>
            <a:r>
              <a:rPr lang="ru-RU" sz="2000" b="1" i="1" dirty="0">
                <a:solidFill>
                  <a:srgbClr val="FF0000"/>
                </a:solidFill>
                <a:latin typeface="Times New Roman" panose="02020603050405020304" pitchFamily="18" charset="0"/>
                <a:ea typeface="Times New Roman" panose="02020603050405020304" pitchFamily="18" charset="0"/>
              </a:rPr>
              <a:t>Философия </a:t>
            </a:r>
            <a:r>
              <a:rPr lang="ru-RU" sz="2000" i="1" dirty="0">
                <a:solidFill>
                  <a:srgbClr val="FF0000"/>
                </a:solidFill>
                <a:latin typeface="Times New Roman" panose="02020603050405020304" pitchFamily="18" charset="0"/>
                <a:ea typeface="Times New Roman" panose="02020603050405020304" pitchFamily="18" charset="0"/>
              </a:rPr>
              <a:t>выступает самосознанием общечеловеческой культуры</a:t>
            </a:r>
            <a:r>
              <a:rPr lang="ru-RU" sz="2000" dirty="0">
                <a:latin typeface="Times New Roman" panose="02020603050405020304" pitchFamily="18" charset="0"/>
                <a:ea typeface="Times New Roman" panose="02020603050405020304" pitchFamily="18" charset="0"/>
              </a:rPr>
              <a:t>, выдвигая рациональные и ценностные ориентиры перед Человеком и Обществом, вырабатывает предельно общие представления о мире и месте человека в нем.</a:t>
            </a:r>
            <a:endParaRPr lang="ru-RU"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20387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55</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82" y="197224"/>
            <a:ext cx="2247154" cy="410111"/>
          </a:xfrm>
          <a:prstGeom prst="rect">
            <a:avLst/>
          </a:prstGeom>
        </p:spPr>
      </p:pic>
      <p:pic>
        <p:nvPicPr>
          <p:cNvPr id="8" name="Рисунок 7">
            <a:extLst>
              <a:ext uri="{FF2B5EF4-FFF2-40B4-BE49-F238E27FC236}">
                <a16:creationId xmlns:a16="http://schemas.microsoft.com/office/drawing/2014/main" id="{F47FA4B3-393F-49B3-BCEE-DA357393E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150" y="926819"/>
            <a:ext cx="3772426" cy="4144061"/>
          </a:xfrm>
          <a:prstGeom prst="rect">
            <a:avLst/>
          </a:prstGeom>
        </p:spPr>
      </p:pic>
      <p:sp>
        <p:nvSpPr>
          <p:cNvPr id="9" name="Прямоугольник 8">
            <a:extLst>
              <a:ext uri="{FF2B5EF4-FFF2-40B4-BE49-F238E27FC236}">
                <a16:creationId xmlns:a16="http://schemas.microsoft.com/office/drawing/2014/main" id="{ED499CD6-2DA7-4290-B32D-4ECFBB714D01}"/>
              </a:ext>
            </a:extLst>
          </p:cNvPr>
          <p:cNvSpPr/>
          <p:nvPr/>
        </p:nvSpPr>
        <p:spPr>
          <a:xfrm>
            <a:off x="110565" y="179347"/>
            <a:ext cx="8810078" cy="646331"/>
          </a:xfrm>
          <a:prstGeom prst="rect">
            <a:avLst/>
          </a:prstGeom>
        </p:spPr>
        <p:txBody>
          <a:bodyPr wrap="square">
            <a:spAutoFit/>
          </a:bodyPr>
          <a:lstStyle/>
          <a:p>
            <a:pPr indent="536575" algn="just">
              <a:spcBef>
                <a:spcPct val="0"/>
              </a:spcBef>
            </a:pPr>
            <a:r>
              <a:rPr lang="ru-RU" sz="3600" b="1" dirty="0">
                <a:latin typeface="Times New Roman" panose="02020603050405020304" pitchFamily="18" charset="0"/>
                <a:cs typeface="Times New Roman" panose="02020603050405020304" pitchFamily="18" charset="0"/>
              </a:rPr>
              <a:t>Фалес (</a:t>
            </a:r>
            <a:r>
              <a:rPr lang="ru-RU" sz="3600" dirty="0">
                <a:latin typeface="Times New Roman" panose="02020603050405020304" pitchFamily="18" charset="0"/>
                <a:cs typeface="Times New Roman" panose="02020603050405020304" pitchFamily="18" charset="0"/>
              </a:rPr>
              <a:t>637 до 624 до н. э) -</a:t>
            </a:r>
          </a:p>
        </p:txBody>
      </p:sp>
      <p:sp>
        <p:nvSpPr>
          <p:cNvPr id="10" name="Прямоугольник 9">
            <a:extLst>
              <a:ext uri="{FF2B5EF4-FFF2-40B4-BE49-F238E27FC236}">
                <a16:creationId xmlns:a16="http://schemas.microsoft.com/office/drawing/2014/main" id="{A883414D-F16D-40A7-B53F-ED2F02F627D7}"/>
              </a:ext>
            </a:extLst>
          </p:cNvPr>
          <p:cNvSpPr/>
          <p:nvPr/>
        </p:nvSpPr>
        <p:spPr>
          <a:xfrm>
            <a:off x="4004930" y="778591"/>
            <a:ext cx="4915710" cy="3366563"/>
          </a:xfrm>
          <a:prstGeom prst="rect">
            <a:avLst/>
          </a:prstGeom>
        </p:spPr>
        <p:txBody>
          <a:bodyPr wrap="square">
            <a:spAutoFit/>
          </a:bodyPr>
          <a:lstStyle/>
          <a:p>
            <a:pPr indent="536575" algn="just">
              <a:lnSpc>
                <a:spcPct val="150000"/>
              </a:lnSpc>
              <a:spcBef>
                <a:spcPct val="0"/>
              </a:spcBef>
            </a:pPr>
            <a:r>
              <a:rPr lang="ru-RU" dirty="0">
                <a:latin typeface="Times New Roman" panose="02020603050405020304" pitchFamily="18" charset="0"/>
                <a:cs typeface="Times New Roman" panose="02020603050405020304" pitchFamily="18" charset="0"/>
              </a:rPr>
              <a:t>древнегреческий  философ из Милета в Малой Азии, основатель первой древнегреческой научно-философской милетской школы, которая вошла в историю под названием «милетской».</a:t>
            </a:r>
          </a:p>
          <a:p>
            <a:pPr indent="536575" algn="just">
              <a:lnSpc>
                <a:spcPct val="150000"/>
              </a:lnSpc>
              <a:spcBef>
                <a:spcPct val="0"/>
              </a:spcBef>
            </a:pPr>
            <a:r>
              <a:rPr lang="ru-RU" dirty="0">
                <a:latin typeface="Times New Roman" panose="02020603050405020304" pitchFamily="18" charset="0"/>
                <a:cs typeface="Times New Roman" panose="02020603050405020304" pitchFamily="18" charset="0"/>
              </a:rPr>
              <a:t>В античной традиции неизменно открывал список «семи мудрецов», заложивших основы греческой культуры и государственности. </a:t>
            </a:r>
          </a:p>
        </p:txBody>
      </p:sp>
    </p:spTree>
    <p:extLst>
      <p:ext uri="{BB962C8B-B14F-4D97-AF65-F5344CB8AC3E}">
        <p14:creationId xmlns:p14="http://schemas.microsoft.com/office/powerpoint/2010/main" val="2592869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56</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82" y="197224"/>
            <a:ext cx="2247154" cy="410111"/>
          </a:xfrm>
          <a:prstGeom prst="rect">
            <a:avLst/>
          </a:prstGeom>
        </p:spPr>
      </p:pic>
      <p:pic>
        <p:nvPicPr>
          <p:cNvPr id="6" name="Объект 6">
            <a:extLst>
              <a:ext uri="{FF2B5EF4-FFF2-40B4-BE49-F238E27FC236}">
                <a16:creationId xmlns:a16="http://schemas.microsoft.com/office/drawing/2014/main" id="{E16C2373-2D7B-42D2-997F-85B1346EF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270" y="994193"/>
            <a:ext cx="3506922" cy="3506922"/>
          </a:xfrm>
          <a:prstGeom prst="rect">
            <a:avLst/>
          </a:prstGeom>
        </p:spPr>
      </p:pic>
      <p:sp>
        <p:nvSpPr>
          <p:cNvPr id="2" name="Прямоугольник 1">
            <a:extLst>
              <a:ext uri="{FF2B5EF4-FFF2-40B4-BE49-F238E27FC236}">
                <a16:creationId xmlns:a16="http://schemas.microsoft.com/office/drawing/2014/main" id="{3E637421-88CA-4C93-87E6-CEE9E185959B}"/>
              </a:ext>
            </a:extLst>
          </p:cNvPr>
          <p:cNvSpPr/>
          <p:nvPr/>
        </p:nvSpPr>
        <p:spPr>
          <a:xfrm>
            <a:off x="2378983" y="197224"/>
            <a:ext cx="4695212" cy="707886"/>
          </a:xfrm>
          <a:prstGeom prst="rect">
            <a:avLst/>
          </a:prstGeom>
        </p:spPr>
        <p:txBody>
          <a:bodyPr wrap="square">
            <a:spAutoFit/>
          </a:bodyPr>
          <a:lstStyle/>
          <a:p>
            <a:r>
              <a:rPr lang="ru-RU" sz="4000" b="1" dirty="0">
                <a:solidFill>
                  <a:srgbClr val="FF0000"/>
                </a:solidFill>
                <a:latin typeface="Times New Roman" panose="02020603050405020304" pitchFamily="18" charset="0"/>
                <a:cs typeface="Times New Roman" panose="02020603050405020304" pitchFamily="18" charset="0"/>
              </a:rPr>
              <a:t>«Все есть вода»</a:t>
            </a:r>
            <a:endParaRPr lang="ru-RU" sz="4000" dirty="0">
              <a:solidFill>
                <a:srgbClr val="FF0000"/>
              </a:solidFill>
            </a:endParaRPr>
          </a:p>
        </p:txBody>
      </p:sp>
      <p:sp>
        <p:nvSpPr>
          <p:cNvPr id="3" name="Прямоугольник 2">
            <a:extLst>
              <a:ext uri="{FF2B5EF4-FFF2-40B4-BE49-F238E27FC236}">
                <a16:creationId xmlns:a16="http://schemas.microsoft.com/office/drawing/2014/main" id="{AF8CD3F0-42D7-4D73-B9D2-F4476A4009EC}"/>
              </a:ext>
            </a:extLst>
          </p:cNvPr>
          <p:cNvSpPr/>
          <p:nvPr/>
        </p:nvSpPr>
        <p:spPr>
          <a:xfrm>
            <a:off x="4203404" y="1559441"/>
            <a:ext cx="4830032" cy="2585323"/>
          </a:xfrm>
          <a:prstGeom prst="rect">
            <a:avLst/>
          </a:prstGeom>
        </p:spPr>
        <p:txBody>
          <a:bodyPr wrap="square">
            <a:spAutoFit/>
          </a:bodyPr>
          <a:lstStyle/>
          <a:p>
            <a:pPr indent="449263" algn="just"/>
            <a:r>
              <a:rPr lang="ru-RU" dirty="0">
                <a:latin typeface="Times New Roman" panose="02020603050405020304" pitchFamily="18" charset="0"/>
                <a:cs typeface="Times New Roman" panose="02020603050405020304" pitchFamily="18" charset="0"/>
              </a:rPr>
              <a:t> каждая вещь представляет прямую или превращенную форму существования воды</a:t>
            </a:r>
          </a:p>
          <a:p>
            <a:pPr indent="449263" algn="just"/>
            <a:r>
              <a:rPr lang="ru-RU" dirty="0">
                <a:latin typeface="Times New Roman" panose="02020603050405020304" pitchFamily="18" charset="0"/>
                <a:cs typeface="Times New Roman" panose="02020603050405020304" pitchFamily="18" charset="0"/>
              </a:rPr>
              <a:t> вещи рождаются, возникая из воды, и умирают, обращаясь в воду, как свое первоначало (все было когда-то водой, все будет когда-нибудь водой, на воду обмениваются все вещи);</a:t>
            </a:r>
          </a:p>
          <a:p>
            <a:pPr indent="449263" algn="just"/>
            <a:r>
              <a:rPr lang="ru-RU" dirty="0">
                <a:latin typeface="Times New Roman" panose="02020603050405020304" pitchFamily="18" charset="0"/>
                <a:cs typeface="Times New Roman" panose="02020603050405020304" pitchFamily="18" charset="0"/>
              </a:rPr>
              <a:t> круговорот воды – форма существования и самосохранения воды и всей природы.</a:t>
            </a:r>
          </a:p>
        </p:txBody>
      </p:sp>
    </p:spTree>
    <p:extLst>
      <p:ext uri="{BB962C8B-B14F-4D97-AF65-F5344CB8AC3E}">
        <p14:creationId xmlns:p14="http://schemas.microsoft.com/office/powerpoint/2010/main" val="2641679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8240" y="901181"/>
            <a:ext cx="1215108" cy="1105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57</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2" name="Picture 2" descr="https://art-sculptor.com/wp-content/uploads/2019/12/38.jpg">
            <a:extLst>
              <a:ext uri="{FF2B5EF4-FFF2-40B4-BE49-F238E27FC236}">
                <a16:creationId xmlns:a16="http://schemas.microsoft.com/office/drawing/2014/main" id="{28F5681C-0DF3-4259-940C-846D4B151E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399" y="399212"/>
            <a:ext cx="2915727" cy="414521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2BF9B7CB-8A79-411A-8925-E635ED8F22FD}"/>
              </a:ext>
            </a:extLst>
          </p:cNvPr>
          <p:cNvSpPr/>
          <p:nvPr/>
        </p:nvSpPr>
        <p:spPr>
          <a:xfrm>
            <a:off x="3352800" y="297712"/>
            <a:ext cx="5720316" cy="2494016"/>
          </a:xfrm>
          <a:prstGeom prst="rect">
            <a:avLst/>
          </a:prstGeom>
        </p:spPr>
        <p:txBody>
          <a:bodyPr wrap="square">
            <a:spAutoFit/>
          </a:bodyPr>
          <a:lstStyle/>
          <a:p>
            <a:pPr>
              <a:lnSpc>
                <a:spcPct val="107000"/>
              </a:lnSpc>
              <a:spcAft>
                <a:spcPts val="800"/>
              </a:spcAft>
            </a:pPr>
            <a:r>
              <a:rPr lang="ru-RU" sz="3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СОКРА́Т </a:t>
            </a:r>
            <a:r>
              <a:rPr lang="ru-RU" dirty="0">
                <a:latin typeface="Calibri" panose="020F0502020204030204" pitchFamily="34" charset="0"/>
                <a:ea typeface="Calibri" panose="020F0502020204030204" pitchFamily="34" charset="0"/>
                <a:cs typeface="Times New Roman" panose="02020603050405020304" pitchFamily="18" charset="0"/>
              </a:rPr>
              <a:t>(</a:t>
            </a:r>
            <a:r>
              <a:rPr lang="el-GR" dirty="0">
                <a:latin typeface="Calibri" panose="020F0502020204030204" pitchFamily="34" charset="0"/>
                <a:ea typeface="Calibri" panose="020F0502020204030204" pitchFamily="34" charset="0"/>
                <a:cs typeface="Times New Roman" panose="02020603050405020304" pitchFamily="18" charset="0"/>
              </a:rPr>
              <a:t>Σωϰράτης, </a:t>
            </a:r>
            <a:r>
              <a:rPr lang="ru-RU" dirty="0">
                <a:latin typeface="Calibri" panose="020F0502020204030204" pitchFamily="34" charset="0"/>
                <a:ea typeface="Calibri" panose="020F0502020204030204" pitchFamily="34" charset="0"/>
                <a:cs typeface="Times New Roman" panose="02020603050405020304" pitchFamily="18" charset="0"/>
              </a:rPr>
              <a:t>лат. </a:t>
            </a:r>
            <a:r>
              <a:rPr lang="en-US" dirty="0">
                <a:latin typeface="Calibri" panose="020F0502020204030204" pitchFamily="34" charset="0"/>
                <a:ea typeface="Calibri" panose="020F0502020204030204" pitchFamily="34" charset="0"/>
                <a:cs typeface="Times New Roman" panose="02020603050405020304" pitchFamily="18" charset="0"/>
              </a:rPr>
              <a:t>Socrates) </a:t>
            </a:r>
            <a:r>
              <a:rPr lang="ru-RU" dirty="0">
                <a:latin typeface="Calibri" panose="020F0502020204030204" pitchFamily="34" charset="0"/>
                <a:ea typeface="Calibri" panose="020F0502020204030204" pitchFamily="34" charset="0"/>
                <a:cs typeface="Times New Roman" panose="02020603050405020304" pitchFamily="18" charset="0"/>
              </a:rPr>
              <a:t>из Афин</a:t>
            </a:r>
          </a:p>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 (469–399 до н. э.)</a:t>
            </a:r>
          </a:p>
          <a:p>
            <a:pPr>
              <a:lnSpc>
                <a:spcPct val="107000"/>
              </a:lnSpc>
              <a:spcAft>
                <a:spcPts val="800"/>
              </a:spcAft>
            </a:pP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В каждом человеке есть Солнце. – </a:t>
            </a:r>
          </a:p>
          <a:p>
            <a:pPr>
              <a:lnSpc>
                <a:spcPct val="107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Только дайте ему светить!</a:t>
            </a:r>
          </a:p>
        </p:txBody>
      </p:sp>
      <p:sp>
        <p:nvSpPr>
          <p:cNvPr id="9" name="Прямоугольник 8">
            <a:extLst>
              <a:ext uri="{FF2B5EF4-FFF2-40B4-BE49-F238E27FC236}">
                <a16:creationId xmlns:a16="http://schemas.microsoft.com/office/drawing/2014/main" id="{615013E9-692C-40B9-8FF6-DEC8C351F7FA}"/>
              </a:ext>
            </a:extLst>
          </p:cNvPr>
          <p:cNvSpPr/>
          <p:nvPr/>
        </p:nvSpPr>
        <p:spPr>
          <a:xfrm>
            <a:off x="3119126" y="3089440"/>
            <a:ext cx="6024874" cy="880369"/>
          </a:xfrm>
          <a:prstGeom prst="rect">
            <a:avLst/>
          </a:prstGeom>
        </p:spPr>
        <p:txBody>
          <a:bodyPr wrap="square">
            <a:spAutoFit/>
          </a:bodyPr>
          <a:lstStyle/>
          <a:p>
            <a:pPr>
              <a:lnSpc>
                <a:spcPct val="150000"/>
              </a:lnSpc>
            </a:pPr>
            <a:r>
              <a:rPr lang="en-US" b="1" dirty="0">
                <a:solidFill>
                  <a:srgbClr val="000000"/>
                </a:solidFill>
                <a:latin typeface="Arial" panose="020B0604020202020204" pitchFamily="34" charset="0"/>
              </a:rPr>
              <a:t>there is a sun in every</a:t>
            </a:r>
            <a:r>
              <a:rPr lang="ru-RU" b="1" dirty="0">
                <a:solidFill>
                  <a:srgbClr val="000000"/>
                </a:solidFill>
                <a:latin typeface="Arial" panose="020B0604020202020204" pitchFamily="34" charset="0"/>
              </a:rPr>
              <a:t> </a:t>
            </a:r>
            <a:r>
              <a:rPr lang="en-US" b="1" dirty="0">
                <a:solidFill>
                  <a:srgbClr val="000000"/>
                </a:solidFill>
                <a:latin typeface="Arial" panose="020B0604020202020204" pitchFamily="34" charset="0"/>
              </a:rPr>
              <a:t>person</a:t>
            </a:r>
            <a:r>
              <a:rPr lang="ru-RU" b="1" dirty="0">
                <a:solidFill>
                  <a:srgbClr val="000000"/>
                </a:solidFill>
                <a:latin typeface="Arial" panose="020B0604020202020204" pitchFamily="34" charset="0"/>
              </a:rPr>
              <a:t>.</a:t>
            </a:r>
          </a:p>
          <a:p>
            <a:pPr>
              <a:lnSpc>
                <a:spcPct val="150000"/>
              </a:lnSpc>
            </a:pPr>
            <a:r>
              <a:rPr lang="en-US" b="1" dirty="0"/>
              <a:t>Just let it shine</a:t>
            </a:r>
            <a:r>
              <a:rPr lang="ru-RU" b="1" dirty="0"/>
              <a:t>!!</a:t>
            </a:r>
          </a:p>
        </p:txBody>
      </p:sp>
    </p:spTree>
    <p:extLst>
      <p:ext uri="{BB962C8B-B14F-4D97-AF65-F5344CB8AC3E}">
        <p14:creationId xmlns:p14="http://schemas.microsoft.com/office/powerpoint/2010/main" val="3528092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8240" y="901181"/>
            <a:ext cx="1215108" cy="1105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58</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1026" name="Picture 2" descr="https://womansinspiration.ru/wp-content/uploads/2020/05/pravila-uxoda-za-zubami.jpg">
            <a:extLst>
              <a:ext uri="{FF2B5EF4-FFF2-40B4-BE49-F238E27FC236}">
                <a16:creationId xmlns:a16="http://schemas.microsoft.com/office/drawing/2014/main" id="{C2D5B8FE-4D45-4D79-BD82-2B6E36088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842" y="723014"/>
            <a:ext cx="5157972" cy="343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908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658" y="410498"/>
            <a:ext cx="1215108" cy="1105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59</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2" name="Прямоугольник 1">
            <a:extLst>
              <a:ext uri="{FF2B5EF4-FFF2-40B4-BE49-F238E27FC236}">
                <a16:creationId xmlns:a16="http://schemas.microsoft.com/office/drawing/2014/main" id="{2CBD8F4D-5A2D-45A2-BA12-2DD45F9D0FB7}"/>
              </a:ext>
            </a:extLst>
          </p:cNvPr>
          <p:cNvSpPr/>
          <p:nvPr/>
        </p:nvSpPr>
        <p:spPr>
          <a:xfrm>
            <a:off x="326063" y="0"/>
            <a:ext cx="5769623" cy="1138773"/>
          </a:xfrm>
          <a:prstGeom prst="rect">
            <a:avLst/>
          </a:prstGeom>
        </p:spPr>
        <p:txBody>
          <a:bodyPr wrap="square">
            <a:spAutoFit/>
          </a:bodyPr>
          <a:lstStyle/>
          <a:p>
            <a:r>
              <a:rPr lang="ru-RU" sz="3200" b="1" dirty="0">
                <a:solidFill>
                  <a:srgbClr val="FF0000"/>
                </a:solidFill>
              </a:rPr>
              <a:t>Мадан </a:t>
            </a:r>
            <a:r>
              <a:rPr lang="ru-RU" sz="3200" b="1" dirty="0" err="1">
                <a:solidFill>
                  <a:srgbClr val="FF0000"/>
                </a:solidFill>
              </a:rPr>
              <a:t>Катария</a:t>
            </a:r>
            <a:r>
              <a:rPr lang="ru-RU" sz="3200" b="1" dirty="0">
                <a:solidFill>
                  <a:srgbClr val="FF0000"/>
                </a:solidFill>
              </a:rPr>
              <a:t>. </a:t>
            </a:r>
            <a:r>
              <a:rPr lang="ru-RU" dirty="0"/>
              <a:t>ФИЛОСОФИЯ СМЕХА:</a:t>
            </a:r>
          </a:p>
          <a:p>
            <a:endParaRPr lang="ru-RU" dirty="0"/>
          </a:p>
          <a:p>
            <a:endParaRPr lang="ru-RU" dirty="0"/>
          </a:p>
        </p:txBody>
      </p:sp>
      <p:pic>
        <p:nvPicPr>
          <p:cNvPr id="2050" name="Picture 2" descr="https://yt3.ggpht.com/ytc/AAUvwnjKw7p0hI6rC8LT_P_8nJsGpjuHba0Pzc2stnIugg=s900-c-k-c0x00ffffff-no-rj">
            <a:extLst>
              <a:ext uri="{FF2B5EF4-FFF2-40B4-BE49-F238E27FC236}">
                <a16:creationId xmlns:a16="http://schemas.microsoft.com/office/drawing/2014/main" id="{D89B42EA-9318-497E-B576-99EA93695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39" y="824787"/>
            <a:ext cx="3246474" cy="324647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1FEA2CC8-4855-4495-92C5-290A558A184F}"/>
              </a:ext>
            </a:extLst>
          </p:cNvPr>
          <p:cNvSpPr/>
          <p:nvPr/>
        </p:nvSpPr>
        <p:spPr>
          <a:xfrm>
            <a:off x="3629247" y="496187"/>
            <a:ext cx="5677785" cy="727571"/>
          </a:xfrm>
          <a:prstGeom prst="rect">
            <a:avLst/>
          </a:prstGeom>
        </p:spPr>
        <p:txBody>
          <a:bodyPr wrap="square">
            <a:spAutoFit/>
          </a:bodyPr>
          <a:lstStyle/>
          <a:p>
            <a:pPr>
              <a:lnSpc>
                <a:spcPct val="200000"/>
              </a:lnSpc>
              <a:spcAft>
                <a:spcPts val="800"/>
              </a:spcAft>
            </a:pPr>
            <a:r>
              <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Смех – это лучшее лекарство</a:t>
            </a:r>
          </a:p>
        </p:txBody>
      </p:sp>
      <p:pic>
        <p:nvPicPr>
          <p:cNvPr id="1026" name="Picture 2" descr="https://www.theplaidzebra.com/wp-content/uploads/2015/06/2_Laughter-yoga.jpg">
            <a:extLst>
              <a:ext uri="{FF2B5EF4-FFF2-40B4-BE49-F238E27FC236}">
                <a16:creationId xmlns:a16="http://schemas.microsoft.com/office/drawing/2014/main" id="{0363C167-1E5C-41A5-8CEB-46A2C2B8D8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3096" y="1838181"/>
            <a:ext cx="4451616" cy="312597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F55F338C-CF11-4A32-830E-10173B907088}"/>
              </a:ext>
            </a:extLst>
          </p:cNvPr>
          <p:cNvSpPr/>
          <p:nvPr/>
        </p:nvSpPr>
        <p:spPr>
          <a:xfrm>
            <a:off x="326064" y="4318713"/>
            <a:ext cx="3246475" cy="369332"/>
          </a:xfrm>
          <a:prstGeom prst="rect">
            <a:avLst/>
          </a:prstGeom>
        </p:spPr>
        <p:txBody>
          <a:bodyPr wrap="square">
            <a:spAutoFit/>
          </a:bodyPr>
          <a:lstStyle/>
          <a:p>
            <a:r>
              <a:rPr lang="ru-RU" dirty="0">
                <a:hlinkClick r:id="rId8"/>
              </a:rPr>
              <a:t>https://youtu.be/UBaLezAf7Yg</a:t>
            </a:r>
            <a:endParaRPr lang="ru-RU" dirty="0"/>
          </a:p>
        </p:txBody>
      </p:sp>
    </p:spTree>
    <p:extLst>
      <p:ext uri="{BB962C8B-B14F-4D97-AF65-F5344CB8AC3E}">
        <p14:creationId xmlns:p14="http://schemas.microsoft.com/office/powerpoint/2010/main" val="97207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6</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3074" name="Picture 2" descr="Яркая жизнь вокруг">
            <a:extLst>
              <a:ext uri="{FF2B5EF4-FFF2-40B4-BE49-F238E27FC236}">
                <a16:creationId xmlns:a16="http://schemas.microsoft.com/office/drawing/2014/main" id="{F5055238-270A-4D60-A3EC-BF7986153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74" y="451816"/>
            <a:ext cx="6825326" cy="41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1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028" name="Picture 4" descr="https://w7.pngwing.com/pngs/189/56/png-transparent-sunlight-drawing-sun-orange-symbol-sun.png">
            <a:extLst>
              <a:ext uri="{FF2B5EF4-FFF2-40B4-BE49-F238E27FC236}">
                <a16:creationId xmlns:a16="http://schemas.microsoft.com/office/drawing/2014/main" id="{D2AFB8C6-1EEC-4A09-B2D9-3183834C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8240" y="901181"/>
            <a:ext cx="1215108" cy="11055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60</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3" name="Прямоугольник 2">
            <a:extLst>
              <a:ext uri="{FF2B5EF4-FFF2-40B4-BE49-F238E27FC236}">
                <a16:creationId xmlns:a16="http://schemas.microsoft.com/office/drawing/2014/main" id="{7D21AD2E-6721-4FAE-99C7-B0A25C3E168C}"/>
              </a:ext>
            </a:extLst>
          </p:cNvPr>
          <p:cNvSpPr/>
          <p:nvPr/>
        </p:nvSpPr>
        <p:spPr>
          <a:xfrm>
            <a:off x="290623" y="652130"/>
            <a:ext cx="6567377" cy="2540504"/>
          </a:xfrm>
          <a:prstGeom prst="rect">
            <a:avLst/>
          </a:prstGeom>
        </p:spPr>
        <p:txBody>
          <a:bodyPr wrap="square">
            <a:spAutoFit/>
          </a:bodyPr>
          <a:lstStyle/>
          <a:p>
            <a:pPr>
              <a:lnSpc>
                <a:spcPct val="150000"/>
              </a:lnSpc>
            </a:pPr>
            <a:r>
              <a:rPr lang="ru-RU" dirty="0">
                <a:solidFill>
                  <a:srgbClr val="FF0000"/>
                </a:solidFill>
                <a:latin typeface="Segoe UI" panose="020B0502040204020203" pitchFamily="34" charset="0"/>
              </a:rPr>
              <a:t>Домашнее задание: </a:t>
            </a:r>
          </a:p>
          <a:p>
            <a:pPr>
              <a:lnSpc>
                <a:spcPct val="150000"/>
              </a:lnSpc>
            </a:pPr>
            <a:r>
              <a:rPr lang="ru-RU" dirty="0">
                <a:solidFill>
                  <a:srgbClr val="FF0000"/>
                </a:solidFill>
                <a:latin typeface="Segoe UI" panose="020B0502040204020203" pitchFamily="34" charset="0"/>
              </a:rPr>
              <a:t>Подготовить выступление о философе Античной Греции: 5-10 минут.</a:t>
            </a:r>
          </a:p>
          <a:p>
            <a:pPr>
              <a:lnSpc>
                <a:spcPct val="150000"/>
              </a:lnSpc>
            </a:pPr>
            <a:r>
              <a:rPr lang="ru-RU" dirty="0">
                <a:solidFill>
                  <a:srgbClr val="FF0000"/>
                </a:solidFill>
                <a:latin typeface="Segoe UI" panose="020B0502040204020203" pitchFamily="34" charset="0"/>
              </a:rPr>
              <a:t>Фалес, Гераклит, Анаксимандр, Анаксимен,  Эмпедокл, Анаксагор, Парменид, Зенон, Демокрит, </a:t>
            </a:r>
            <a:r>
              <a:rPr lang="ru-RU" dirty="0" err="1">
                <a:solidFill>
                  <a:srgbClr val="FF0000"/>
                </a:solidFill>
                <a:latin typeface="Segoe UI" panose="020B0502040204020203" pitchFamily="34" charset="0"/>
              </a:rPr>
              <a:t>Диаген</a:t>
            </a:r>
            <a:r>
              <a:rPr lang="ru-RU" dirty="0">
                <a:solidFill>
                  <a:srgbClr val="FF0000"/>
                </a:solidFill>
                <a:latin typeface="Segoe UI" panose="020B0502040204020203" pitchFamily="34" charset="0"/>
              </a:rPr>
              <a:t>, Марк Аврелий, Эпикур, </a:t>
            </a:r>
            <a:endParaRPr lang="ru-RU" dirty="0">
              <a:solidFill>
                <a:srgbClr val="FF0000"/>
              </a:solidFill>
            </a:endParaRPr>
          </a:p>
        </p:txBody>
      </p:sp>
    </p:spTree>
    <p:extLst>
      <p:ext uri="{BB962C8B-B14F-4D97-AF65-F5344CB8AC3E}">
        <p14:creationId xmlns:p14="http://schemas.microsoft.com/office/powerpoint/2010/main" val="1659605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4" y="-268941"/>
            <a:ext cx="4289683" cy="887506"/>
          </a:xfrm>
        </p:spPr>
        <p:txBody>
          <a:bodyPr>
            <a:noAutofit/>
          </a:bodyPr>
          <a:lstStyle/>
          <a:p>
            <a:pPr algn="l"/>
            <a:br>
              <a:rPr lang="ru-RU" sz="3200" b="1" dirty="0">
                <a:solidFill>
                  <a:srgbClr val="0070C0"/>
                </a:solidFill>
              </a:rPr>
            </a:br>
            <a:r>
              <a:rPr lang="ru-RU" sz="3200" b="1" dirty="0">
                <a:solidFill>
                  <a:srgbClr val="0070C0"/>
                </a:solidFill>
              </a:rPr>
              <a:t>			</a:t>
            </a:r>
            <a:endParaRPr lang="en-US" sz="3200" b="1" dirty="0">
              <a:solidFill>
                <a:srgbClr val="0070C0"/>
              </a:solidFill>
              <a:latin typeface="Trebuchet MS"/>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61</a:t>
            </a:fld>
            <a:endParaRPr lang="en-US" dirty="0">
              <a:solidFill>
                <a:srgbClr val="FFFFFF"/>
              </a:solidFill>
              <a:latin typeface="Trebuchet MS"/>
              <a:cs typeface="Trebuchet MS"/>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Tree>
    <p:extLst>
      <p:ext uri="{BB962C8B-B14F-4D97-AF65-F5344CB8AC3E}">
        <p14:creationId xmlns:p14="http://schemas.microsoft.com/office/powerpoint/2010/main" val="1925799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62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82" y="197224"/>
            <a:ext cx="2247154" cy="410111"/>
          </a:xfrm>
          <a:prstGeom prst="rect">
            <a:avLst/>
          </a:prstGeom>
        </p:spPr>
      </p:pic>
      <p:sp>
        <p:nvSpPr>
          <p:cNvPr id="8" name="Rectangle 7"/>
          <p:cNvSpPr/>
          <p:nvPr/>
        </p:nvSpPr>
        <p:spPr>
          <a:xfrm>
            <a:off x="206188" y="607335"/>
            <a:ext cx="8827248" cy="4247317"/>
          </a:xfrm>
          <a:prstGeom prst="rect">
            <a:avLst/>
          </a:prstGeom>
        </p:spPr>
        <p:txBody>
          <a:bodyPr wrap="square">
            <a:spAutoFit/>
          </a:bodyPr>
          <a:lstStyle/>
          <a:p>
            <a:pPr>
              <a:lnSpc>
                <a:spcPct val="150000"/>
              </a:lnSpc>
            </a:pPr>
            <a:r>
              <a:rPr lang="ru-RU" b="1" dirty="0">
                <a:latin typeface="Verdana" panose="020B0604030504040204" pitchFamily="34" charset="0"/>
                <a:ea typeface="Verdana" panose="020B0604030504040204" pitchFamily="34" charset="0"/>
              </a:rPr>
              <a:t>Литература</a:t>
            </a:r>
            <a:br>
              <a:rPr lang="ru-RU" dirty="0">
                <a:latin typeface="Verdana" panose="020B0604030504040204" pitchFamily="34" charset="0"/>
                <a:ea typeface="Verdana" panose="020B0604030504040204" pitchFamily="34" charset="0"/>
              </a:rPr>
            </a:br>
            <a:r>
              <a:rPr lang="ru-RU" dirty="0">
                <a:latin typeface="Times New Roman" panose="02020603050405020304" pitchFamily="18" charset="0"/>
                <a:ea typeface="Verdana" panose="020B0604030504040204" pitchFamily="34" charset="0"/>
                <a:cs typeface="Times New Roman" panose="02020603050405020304" pitchFamily="18" charset="0"/>
              </a:rPr>
              <a:t>Дмитриев В. Так что же такое философия? http://www.censura.ru/articles/whatsphiloagain.htm </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Доброхотов А.Л. Введение в философию. М., 1995. </a:t>
            </a:r>
          </a:p>
          <a:p>
            <a:pPr>
              <a:lnSpc>
                <a:spcPct val="150000"/>
              </a:lnSpc>
            </a:pPr>
            <a:r>
              <a:rPr lang="ru-RU" dirty="0">
                <a:latin typeface="Times New Roman" panose="02020603050405020304" pitchFamily="18" charset="0"/>
                <a:ea typeface="Verdana" panose="020B0604030504040204" pitchFamily="34" charset="0"/>
                <a:cs typeface="Times New Roman" panose="02020603050405020304" pitchFamily="18" charset="0"/>
              </a:rPr>
              <a:t>Лохов С.А. Основы философии. М., 2014</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Мамардашвили М.К. Как я понимаю философию. М., 1990.</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Нагель Т. Что все это значит? Очень краткое введение в философию. М., 2001. С. 15-18.</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Наука и квазинаука. Монография. Под ред. Найдыша В.М. М., 2008, с. 48-51.</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Стрельник О.Н. Философия. Краткий курс лекций. М., 2013. С. 5-10.</a:t>
            </a:r>
            <a:br>
              <a:rPr lang="ru-RU" dirty="0">
                <a:latin typeface="Times New Roman" panose="02020603050405020304" pitchFamily="18" charset="0"/>
                <a:ea typeface="Verdana" panose="020B0604030504040204" pitchFamily="34" charset="0"/>
                <a:cs typeface="Times New Roman" panose="02020603050405020304" pitchFamily="18" charset="0"/>
              </a:rPr>
            </a:br>
            <a:r>
              <a:rPr lang="ru-RU" dirty="0">
                <a:latin typeface="Times New Roman" panose="02020603050405020304" pitchFamily="18" charset="0"/>
                <a:ea typeface="Verdana" panose="020B0604030504040204" pitchFamily="34" charset="0"/>
                <a:cs typeface="Times New Roman" panose="02020603050405020304" pitchFamily="18" charset="0"/>
              </a:rPr>
              <a:t>Ясперс К. Что такое философия//Введение в философию. </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436" y="607335"/>
            <a:ext cx="3025588" cy="2161134"/>
          </a:xfrm>
          <a:prstGeom prst="rect">
            <a:avLst/>
          </a:prstGeom>
        </p:spPr>
      </p:pic>
    </p:spTree>
    <p:extLst>
      <p:ext uri="{BB962C8B-B14F-4D97-AF65-F5344CB8AC3E}">
        <p14:creationId xmlns:p14="http://schemas.microsoft.com/office/powerpoint/2010/main" val="2386012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63</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sp>
        <p:nvSpPr>
          <p:cNvPr id="2" name="Прямоугольник 1">
            <a:extLst>
              <a:ext uri="{FF2B5EF4-FFF2-40B4-BE49-F238E27FC236}">
                <a16:creationId xmlns:a16="http://schemas.microsoft.com/office/drawing/2014/main" id="{3BDFE150-477F-4D5F-9AF8-B166428ACAF9}"/>
              </a:ext>
            </a:extLst>
          </p:cNvPr>
          <p:cNvSpPr/>
          <p:nvPr/>
        </p:nvSpPr>
        <p:spPr>
          <a:xfrm>
            <a:off x="63796" y="92149"/>
            <a:ext cx="8676266" cy="4890057"/>
          </a:xfrm>
          <a:prstGeom prst="rect">
            <a:avLst/>
          </a:prstGeom>
        </p:spPr>
        <p:txBody>
          <a:bodyPr wrap="square">
            <a:spAutoFit/>
          </a:bodyPr>
          <a:lstStyle/>
          <a:p>
            <a:pPr lvl="0">
              <a:lnSpc>
                <a:spcPct val="150000"/>
              </a:lnSpc>
              <a:spcAft>
                <a:spcPts val="0"/>
              </a:spcAft>
              <a:tabLst>
                <a:tab pos="709295" algn="l"/>
              </a:tabLst>
            </a:pPr>
            <a:r>
              <a:rPr lang="ru-RU" sz="2400" b="1" dirty="0">
                <a:latin typeface="Times New Roman" panose="02020603050405020304" pitchFamily="18" charset="0"/>
                <a:ea typeface="Times New Roman" panose="02020603050405020304" pitchFamily="18" charset="0"/>
              </a:rPr>
              <a:t>Экзаменационные вопросы:</a:t>
            </a:r>
          </a:p>
          <a:p>
            <a:pPr lvl="0">
              <a:lnSpc>
                <a:spcPct val="150000"/>
              </a:lnSpc>
              <a:spcAft>
                <a:spcPts val="0"/>
              </a:spcAft>
              <a:tabLst>
                <a:tab pos="709295" algn="l"/>
              </a:tabLst>
            </a:pPr>
            <a:endParaRPr lang="ru-RU" sz="2400" b="1" dirty="0">
              <a:latin typeface="Times New Roman" panose="02020603050405020304" pitchFamily="18" charset="0"/>
              <a:ea typeface="Times New Roman" panose="02020603050405020304" pitchFamily="18" charset="0"/>
            </a:endParaRPr>
          </a:p>
          <a:p>
            <a:pPr lvl="0">
              <a:lnSpc>
                <a:spcPct val="150000"/>
              </a:lnSpc>
              <a:spcAft>
                <a:spcPts val="0"/>
              </a:spcAft>
              <a:tabLst>
                <a:tab pos="709295" algn="l"/>
              </a:tabLst>
            </a:pPr>
            <a:r>
              <a:rPr lang="ru-RU" dirty="0">
                <a:latin typeface="Times New Roman" panose="02020603050405020304" pitchFamily="18" charset="0"/>
                <a:ea typeface="Times New Roman" panose="02020603050405020304" pitchFamily="18" charset="0"/>
              </a:rPr>
              <a:t>9. Философия как рационально-теоретический интегратор культуры, как рефлексия над основаниями культуры. </a:t>
            </a:r>
            <a:endParaRPr lang="ru-RU" sz="1600" dirty="0">
              <a:latin typeface="Times New Roman" panose="02020603050405020304" pitchFamily="18" charset="0"/>
              <a:ea typeface="Times New Roman" panose="02020603050405020304" pitchFamily="18" charset="0"/>
            </a:endParaRPr>
          </a:p>
          <a:p>
            <a:pPr lvl="0">
              <a:lnSpc>
                <a:spcPct val="150000"/>
              </a:lnSpc>
              <a:spcAft>
                <a:spcPts val="0"/>
              </a:spcAft>
              <a:tabLst>
                <a:tab pos="709295" algn="l"/>
              </a:tabLst>
            </a:pPr>
            <a:r>
              <a:rPr lang="ru-RU" sz="1600" dirty="0">
                <a:latin typeface="Times New Roman" panose="02020603050405020304" pitchFamily="18" charset="0"/>
                <a:ea typeface="Times New Roman" panose="02020603050405020304" pitchFamily="18" charset="0"/>
              </a:rPr>
              <a:t>10. </a:t>
            </a:r>
            <a:r>
              <a:rPr lang="ru-RU" dirty="0">
                <a:latin typeface="Times New Roman" panose="02020603050405020304" pitchFamily="18" charset="0"/>
                <a:ea typeface="Times New Roman" panose="02020603050405020304" pitchFamily="18" charset="0"/>
              </a:rPr>
              <a:t>Философия как методология и как мировоззрение. Прогностические функции философского знания.</a:t>
            </a:r>
            <a:endParaRPr lang="ru-RU" sz="1600" dirty="0">
              <a:latin typeface="Times New Roman" panose="02020603050405020304" pitchFamily="18" charset="0"/>
              <a:ea typeface="Times New Roman" panose="02020603050405020304" pitchFamily="18" charset="0"/>
            </a:endParaRPr>
          </a:p>
          <a:p>
            <a:pPr lvl="0">
              <a:lnSpc>
                <a:spcPct val="150000"/>
              </a:lnSpc>
              <a:spcAft>
                <a:spcPts val="0"/>
              </a:spcAft>
              <a:tabLst>
                <a:tab pos="709295" algn="l"/>
              </a:tabLst>
            </a:pPr>
            <a:r>
              <a:rPr lang="ru-RU" sz="1600" dirty="0">
                <a:latin typeface="Times New Roman" panose="02020603050405020304" pitchFamily="18" charset="0"/>
                <a:ea typeface="Times New Roman" panose="02020603050405020304" pitchFamily="18" charset="0"/>
              </a:rPr>
              <a:t>11. </a:t>
            </a:r>
            <a:r>
              <a:rPr lang="ru-RU" dirty="0">
                <a:latin typeface="Times New Roman" panose="02020603050405020304" pitchFamily="18" charset="0"/>
                <a:ea typeface="Times New Roman" panose="02020603050405020304" pitchFamily="18" charset="0"/>
              </a:rPr>
              <a:t>Понятие науки. Наука как тип знания и вид познавательной деятельности.</a:t>
            </a:r>
          </a:p>
          <a:p>
            <a:pPr lvl="0">
              <a:lnSpc>
                <a:spcPct val="150000"/>
              </a:lnSpc>
              <a:spcAft>
                <a:spcPts val="0"/>
              </a:spcAft>
              <a:tabLst>
                <a:tab pos="709295" algn="l"/>
              </a:tabLst>
            </a:pPr>
            <a:r>
              <a:rPr lang="ru-RU" dirty="0">
                <a:latin typeface="Times New Roman" panose="02020603050405020304" pitchFamily="18" charset="0"/>
                <a:ea typeface="Times New Roman" panose="02020603050405020304" pitchFamily="18" charset="0"/>
              </a:rPr>
              <a:t>12. Проблема соотношения науки и философии как форм духовной культуры.</a:t>
            </a:r>
          </a:p>
          <a:p>
            <a:pPr lvl="0">
              <a:lnSpc>
                <a:spcPct val="150000"/>
              </a:lnSpc>
              <a:spcAft>
                <a:spcPts val="0"/>
              </a:spcAft>
              <a:tabLst>
                <a:tab pos="709295" algn="l"/>
              </a:tabLst>
            </a:pPr>
            <a:r>
              <a:rPr lang="ru-RU" dirty="0">
                <a:latin typeface="Times New Roman" panose="02020603050405020304" pitchFamily="18" charset="0"/>
                <a:ea typeface="Times New Roman" panose="02020603050405020304" pitchFamily="18" charset="0"/>
              </a:rPr>
              <a:t>13. Функции науки в жизни общества (наука как мировоззрение, как производительная и социальная сила). </a:t>
            </a:r>
            <a:r>
              <a:rPr lang="ru-RU" dirty="0" err="1">
                <a:latin typeface="Times New Roman" panose="02020603050405020304" pitchFamily="18" charset="0"/>
                <a:ea typeface="Times New Roman" panose="02020603050405020304" pitchFamily="18" charset="0"/>
              </a:rPr>
              <a:t>Интернализм</a:t>
            </a:r>
            <a:r>
              <a:rPr lang="ru-RU" dirty="0">
                <a:latin typeface="Times New Roman" panose="02020603050405020304" pitchFamily="18" charset="0"/>
                <a:ea typeface="Times New Roman" panose="02020603050405020304" pitchFamily="18" charset="0"/>
              </a:rPr>
              <a:t> и </a:t>
            </a:r>
            <a:r>
              <a:rPr lang="ru-RU" dirty="0" err="1">
                <a:latin typeface="Times New Roman" panose="02020603050405020304" pitchFamily="18" charset="0"/>
                <a:ea typeface="Times New Roman" panose="02020603050405020304" pitchFamily="18" charset="0"/>
              </a:rPr>
              <a:t>экстернализм</a:t>
            </a:r>
            <a:r>
              <a:rPr lang="ru-RU" dirty="0">
                <a:latin typeface="Times New Roman" panose="02020603050405020304" pitchFamily="18" charset="0"/>
                <a:ea typeface="Times New Roman" panose="02020603050405020304" pitchFamily="18" charset="0"/>
              </a:rPr>
              <a:t> в понимании механизмов научной деятельности.</a:t>
            </a:r>
            <a:endParaRPr lang="ru-RU"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03303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png"/>
          <p:cNvPicPr>
            <a:picLocks noChangeAspect="1"/>
          </p:cNvPicPr>
          <p:nvPr/>
        </p:nvPicPr>
        <p:blipFill rotWithShape="1">
          <a:blip r:embed="rId2">
            <a:extLst>
              <a:ext uri="{28A0092B-C50C-407E-A947-70E740481C1C}">
                <a14:useLocalDpi xmlns:a14="http://schemas.microsoft.com/office/drawing/2010/main" val="0"/>
              </a:ext>
            </a:extLst>
          </a:blip>
          <a:srcRect l="23778" t="20120" r="37119"/>
          <a:stretch/>
        </p:blipFill>
        <p:spPr>
          <a:xfrm>
            <a:off x="4855308" y="0"/>
            <a:ext cx="4288692" cy="492810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53002"/>
            <a:ext cx="9144002" cy="4110036"/>
          </a:xfrm>
          <a:prstGeom prst="rect">
            <a:avLst/>
          </a:prstGeom>
        </p:spPr>
      </p:pic>
      <p:sp>
        <p:nvSpPr>
          <p:cNvPr id="6" name="Title 1"/>
          <p:cNvSpPr txBox="1">
            <a:spLocks/>
          </p:cNvSpPr>
          <p:nvPr/>
        </p:nvSpPr>
        <p:spPr>
          <a:xfrm>
            <a:off x="484094" y="3083859"/>
            <a:ext cx="8116740" cy="140385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ru-RU" sz="2400" b="1" spc="300" dirty="0">
                <a:solidFill>
                  <a:schemeClr val="bg1"/>
                </a:solidFill>
                <a:latin typeface="Trebuchet MS"/>
                <a:cs typeface="Trebuchet MS"/>
              </a:rPr>
              <a:t>Спасибо за внимание</a:t>
            </a:r>
          </a:p>
        </p:txBody>
      </p:sp>
      <p:sp>
        <p:nvSpPr>
          <p:cNvPr id="9" name="Subtitle 2"/>
          <p:cNvSpPr txBox="1">
            <a:spLocks/>
          </p:cNvSpPr>
          <p:nvPr/>
        </p:nvSpPr>
        <p:spPr>
          <a:xfrm>
            <a:off x="2359703" y="931626"/>
            <a:ext cx="4687154"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ru-RU" sz="2200" dirty="0">
              <a:solidFill>
                <a:schemeClr val="tx1">
                  <a:lumMod val="65000"/>
                  <a:lumOff val="35000"/>
                </a:schemeClr>
              </a:solidFill>
              <a:latin typeface="Trebuchet MS"/>
              <a:cs typeface="Trebuchet MS"/>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 y="2681198"/>
            <a:ext cx="2958913" cy="540010"/>
          </a:xfrm>
          <a:prstGeom prst="rect">
            <a:avLst/>
          </a:prstGeom>
        </p:spPr>
      </p:pic>
      <p:sp>
        <p:nvSpPr>
          <p:cNvPr id="5" name="Rectangle 4"/>
          <p:cNvSpPr/>
          <p:nvPr/>
        </p:nvSpPr>
        <p:spPr>
          <a:xfrm>
            <a:off x="-2" y="4651435"/>
            <a:ext cx="4708770" cy="489233"/>
          </a:xfrm>
          <a:prstGeom prst="rect">
            <a:avLst/>
          </a:prstGeom>
          <a:solidFill>
            <a:srgbClr val="008F39"/>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ubtitle 2"/>
          <p:cNvSpPr txBox="1">
            <a:spLocks/>
          </p:cNvSpPr>
          <p:nvPr/>
        </p:nvSpPr>
        <p:spPr>
          <a:xfrm>
            <a:off x="629715" y="4747948"/>
            <a:ext cx="4313515" cy="415089"/>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ru-RU" sz="1700" i="1" dirty="0">
                <a:solidFill>
                  <a:schemeClr val="bg1"/>
                </a:solidFill>
                <a:latin typeface="Trebuchet MS"/>
                <a:cs typeface="Trebuchet MS"/>
              </a:rPr>
              <a:t>Философия</a:t>
            </a:r>
            <a:endParaRPr lang="en-US" sz="1700" i="1" dirty="0">
              <a:solidFill>
                <a:schemeClr val="bg1"/>
              </a:solidFill>
              <a:latin typeface="Trebuchet MS"/>
              <a:cs typeface="Trebuchet MS"/>
            </a:endParaRPr>
          </a:p>
        </p:txBody>
      </p:sp>
    </p:spTree>
    <p:extLst>
      <p:ext uri="{BB962C8B-B14F-4D97-AF65-F5344CB8AC3E}">
        <p14:creationId xmlns:p14="http://schemas.microsoft.com/office/powerpoint/2010/main" val="22593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7</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251" y="0"/>
            <a:ext cx="1989678" cy="363121"/>
          </a:xfrm>
          <a:prstGeom prst="rect">
            <a:avLst/>
          </a:prstGeom>
        </p:spPr>
      </p:pic>
      <p:pic>
        <p:nvPicPr>
          <p:cNvPr id="4098" name="Picture 2" descr="Цитата от Конфуция">
            <a:extLst>
              <a:ext uri="{FF2B5EF4-FFF2-40B4-BE49-F238E27FC236}">
                <a16:creationId xmlns:a16="http://schemas.microsoft.com/office/drawing/2014/main" id="{D140F6FA-8759-4D5B-A538-F4382E703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63" y="458558"/>
            <a:ext cx="6967427" cy="395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2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2875" y="170329"/>
            <a:ext cx="5972663" cy="591671"/>
          </a:xfrm>
        </p:spPr>
        <p:txBody>
          <a:bodyPr>
            <a:noAutofit/>
          </a:bodyPr>
          <a:lstStyle/>
          <a:p>
            <a:pPr algn="l"/>
            <a:br>
              <a:rPr lang="ru-RU" sz="3200" b="1" dirty="0">
                <a:solidFill>
                  <a:srgbClr val="0070C0"/>
                </a:solidFill>
              </a:rPr>
            </a:br>
            <a:r>
              <a:rPr lang="ru-RU" sz="3200" b="1" dirty="0">
                <a:solidFill>
                  <a:srgbClr val="0070C0"/>
                </a:solidFill>
              </a:rPr>
              <a:t>Культура</a:t>
            </a:r>
            <a:r>
              <a:rPr lang="ru-RU" sz="3200" i="1" dirty="0">
                <a:solidFill>
                  <a:srgbClr val="0070C0"/>
                </a:solidFill>
              </a:rPr>
              <a:t> </a:t>
            </a:r>
            <a:r>
              <a:rPr lang="ru-RU" sz="3200" b="1" dirty="0">
                <a:solidFill>
                  <a:srgbClr val="0070C0"/>
                </a:solidFill>
              </a:rPr>
              <a:t> – </a:t>
            </a:r>
            <a:br>
              <a:rPr lang="ru-RU" sz="3200" b="1" dirty="0">
                <a:solidFill>
                  <a:srgbClr val="0070C0"/>
                </a:solidFill>
                <a:latin typeface="Trebuchet MS"/>
                <a:cs typeface="Trebuchet MS"/>
              </a:rPr>
            </a:br>
            <a:endParaRPr lang="en-US" sz="3200" b="1" dirty="0">
              <a:solidFill>
                <a:srgbClr val="0070C0"/>
              </a:solidFill>
              <a:latin typeface="Trebuchet MS"/>
              <a:cs typeface="Trebuchet MS"/>
            </a:endParaRPr>
          </a:p>
        </p:txBody>
      </p:sp>
      <p:sp>
        <p:nvSpPr>
          <p:cNvPr id="3" name="Subtitle 2"/>
          <p:cNvSpPr>
            <a:spLocks noGrp="1"/>
          </p:cNvSpPr>
          <p:nvPr>
            <p:ph type="subTitle" idx="1"/>
          </p:nvPr>
        </p:nvSpPr>
        <p:spPr>
          <a:xfrm>
            <a:off x="0" y="690282"/>
            <a:ext cx="4359349" cy="4273871"/>
          </a:xfrm>
        </p:spPr>
        <p:txBody>
          <a:bodyPr>
            <a:noAutofit/>
          </a:bodyPr>
          <a:lstStyle/>
          <a:p>
            <a:pPr algn="l">
              <a:spcBef>
                <a:spcPts val="600"/>
              </a:spcBef>
              <a:spcAft>
                <a:spcPts val="600"/>
              </a:spcAft>
            </a:pPr>
            <a:r>
              <a:rPr lang="ru-RU" sz="1400" dirty="0">
                <a:solidFill>
                  <a:schemeClr val="tx1"/>
                </a:solidFill>
                <a:latin typeface="Times New Roman" pitchFamily="18" charset="0"/>
                <a:cs typeface="Times New Roman" pitchFamily="18" charset="0"/>
              </a:rPr>
              <a:t>	</a:t>
            </a:r>
            <a:r>
              <a:rPr lang="ru-RU" sz="2000" i="1" dirty="0">
                <a:solidFill>
                  <a:srgbClr val="FF0000"/>
                </a:solidFill>
              </a:rPr>
              <a:t>	</a:t>
            </a:r>
          </a:p>
          <a:p>
            <a:pPr algn="l">
              <a:lnSpc>
                <a:spcPct val="150000"/>
              </a:lnSpc>
              <a:spcBef>
                <a:spcPts val="600"/>
              </a:spcBef>
              <a:spcAft>
                <a:spcPts val="600"/>
              </a:spcAft>
            </a:pPr>
            <a:r>
              <a:rPr lang="ru-RU" sz="2000" i="1" dirty="0">
                <a:solidFill>
                  <a:srgbClr val="FF0000"/>
                </a:solidFill>
              </a:rPr>
              <a:t>- это </a:t>
            </a:r>
            <a:r>
              <a:rPr lang="ru-RU" sz="2000" b="1" i="1" dirty="0">
                <a:solidFill>
                  <a:srgbClr val="FF0000"/>
                </a:solidFill>
              </a:rPr>
              <a:t>результат продуктивной человеческой деятельности, включая и саму деятельность. </a:t>
            </a:r>
          </a:p>
          <a:p>
            <a:pPr algn="l">
              <a:lnSpc>
                <a:spcPct val="150000"/>
              </a:lnSpc>
              <a:spcBef>
                <a:spcPts val="600"/>
              </a:spcBef>
              <a:spcAft>
                <a:spcPts val="600"/>
              </a:spcAft>
            </a:pPr>
            <a:r>
              <a:rPr lang="ru-RU" sz="1400" dirty="0">
                <a:solidFill>
                  <a:schemeClr val="tx1"/>
                </a:solidFill>
                <a:latin typeface="Times New Roman" pitchFamily="18" charset="0"/>
                <a:cs typeface="Times New Roman" pitchFamily="18" charset="0"/>
              </a:rPr>
              <a:t>	</a:t>
            </a:r>
            <a:endParaRPr lang="en-US" sz="2000" i="1" dirty="0">
              <a:solidFill>
                <a:srgbClr val="FF0000"/>
              </a:solidFill>
            </a:endParaRPr>
          </a:p>
          <a:p>
            <a:pPr algn="l">
              <a:lnSpc>
                <a:spcPct val="120000"/>
              </a:lnSpc>
              <a:spcBef>
                <a:spcPts val="600"/>
              </a:spcBef>
              <a:spcAft>
                <a:spcPts val="600"/>
              </a:spcAft>
            </a:pPr>
            <a:endParaRPr lang="ru-RU" sz="2000" i="1" dirty="0">
              <a:solidFill>
                <a:srgbClr val="FF0000"/>
              </a:solidFill>
            </a:endParaRPr>
          </a:p>
          <a:p>
            <a:pPr>
              <a:lnSpc>
                <a:spcPct val="120000"/>
              </a:lnSpc>
              <a:spcBef>
                <a:spcPts val="600"/>
              </a:spcBef>
              <a:spcAft>
                <a:spcPts val="600"/>
              </a:spcAft>
            </a:pPr>
            <a:r>
              <a:rPr lang="ru-RU" sz="2000" dirty="0">
                <a:solidFill>
                  <a:schemeClr val="tx1"/>
                </a:solidFill>
              </a:rPr>
              <a:t> </a:t>
            </a:r>
            <a:endParaRPr lang="ru-RU" sz="2000" dirty="0"/>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8</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551" y="8966"/>
            <a:ext cx="2973670" cy="542702"/>
          </a:xfrm>
          <a:prstGeom prst="rect">
            <a:avLst/>
          </a:prstGeom>
        </p:spPr>
      </p:pic>
      <p:pic>
        <p:nvPicPr>
          <p:cNvPr id="6" name="Picture 5" descr="Banner-Dandrew-Cru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08855"/>
            <a:ext cx="4571998" cy="334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79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9</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783" y="64054"/>
            <a:ext cx="2411146" cy="440040"/>
          </a:xfrm>
          <a:prstGeom prst="rect">
            <a:avLst/>
          </a:prstGeom>
        </p:spPr>
      </p:pic>
      <p:sp>
        <p:nvSpPr>
          <p:cNvPr id="6" name="Title 5"/>
          <p:cNvSpPr>
            <a:spLocks noGrp="1"/>
          </p:cNvSpPr>
          <p:nvPr>
            <p:ph type="ctrTitle"/>
          </p:nvPr>
        </p:nvSpPr>
        <p:spPr>
          <a:xfrm>
            <a:off x="277906" y="1425388"/>
            <a:ext cx="8001150" cy="3392538"/>
          </a:xfrm>
        </p:spPr>
        <p:txBody>
          <a:bodyPr>
            <a:noAutofit/>
          </a:bodyPr>
          <a:lstStyle/>
          <a:p>
            <a:pPr algn="l">
              <a:lnSpc>
                <a:spcPct val="120000"/>
              </a:lnSpc>
            </a:pPr>
            <a:r>
              <a:rPr lang="ru-RU" sz="1800" i="1" dirty="0"/>
              <a:t>	Духовная культура  связана с деятельностью, направленной на удовлетворение  потребностей, связанных с развитием, совершенствованием внутреннего мира человека, его сознания, психологии, мышления, знаний, эмоций, переживаний и др. </a:t>
            </a:r>
            <a:br>
              <a:rPr lang="ru-RU" sz="1800" i="1" dirty="0"/>
            </a:br>
            <a:r>
              <a:rPr lang="ru-RU" sz="1800" i="1" dirty="0"/>
              <a:t>	Духовная культура нацелена на преобразование самого человека, на рост его самосознания, на совершенствование умения управлять, владеть собой, своим поведением.</a:t>
            </a:r>
            <a:br>
              <a:rPr lang="ru-RU" sz="1800" i="1" dirty="0"/>
            </a:br>
            <a:r>
              <a:rPr lang="ru-RU" sz="1800" i="1" dirty="0"/>
              <a:t> 	Продуктами духовного производства являются идеи, понятия, представления, научные гипотезы, теории, художественные образы, сюжеты художественных произведений, моральные нормы и правовые законы, политические взгляды и программы, религиозные воззрения и др. </a:t>
            </a:r>
            <a:br>
              <a:rPr lang="ru-RU" sz="2000" i="1" dirty="0"/>
            </a:br>
            <a:br>
              <a:rPr lang="ru-RU" sz="2000" dirty="0">
                <a:latin typeface="Times New Roman" panose="02020603050405020304" pitchFamily="18" charset="0"/>
                <a:cs typeface="Times New Roman" panose="02020603050405020304" pitchFamily="18" charset="0"/>
              </a:rPr>
            </a:br>
            <a:br>
              <a:rPr lang="ru-RU" sz="2000" dirty="0">
                <a:latin typeface="Times New Roman" panose="02020603050405020304" pitchFamily="18" charset="0"/>
                <a:cs typeface="Times New Roman" panose="02020603050405020304" pitchFamily="18" charset="0"/>
              </a:rPr>
            </a:br>
            <a:endParaRPr lang="ru-RU" sz="2000" dirty="0">
              <a:latin typeface="Times New Roman" panose="02020603050405020304" pitchFamily="18" charset="0"/>
              <a:cs typeface="Times New Roman" panose="02020603050405020304" pitchFamily="18" charset="0"/>
            </a:endParaRPr>
          </a:p>
        </p:txBody>
      </p:sp>
      <p:sp>
        <p:nvSpPr>
          <p:cNvPr id="2" name="Rectangle 1"/>
          <p:cNvSpPr/>
          <p:nvPr/>
        </p:nvSpPr>
        <p:spPr>
          <a:xfrm>
            <a:off x="1452282" y="-80681"/>
            <a:ext cx="4604772" cy="584775"/>
          </a:xfrm>
          <a:prstGeom prst="rect">
            <a:avLst/>
          </a:prstGeom>
        </p:spPr>
        <p:txBody>
          <a:bodyPr wrap="square">
            <a:spAutoFit/>
          </a:bodyPr>
          <a:lstStyle/>
          <a:p>
            <a:r>
              <a:rPr lang="ru-RU" sz="3200" b="1" dirty="0">
                <a:solidFill>
                  <a:srgbClr val="0070C0"/>
                </a:solidFill>
                <a:latin typeface="Times New Roman" panose="02020603050405020304" pitchFamily="18" charset="0"/>
                <a:cs typeface="Times New Roman" panose="02020603050405020304" pitchFamily="18" charset="0"/>
              </a:rPr>
              <a:t>Духовная культура: </a:t>
            </a:r>
          </a:p>
        </p:txBody>
      </p:sp>
    </p:spTree>
    <p:extLst>
      <p:ext uri="{BB962C8B-B14F-4D97-AF65-F5344CB8AC3E}">
        <p14:creationId xmlns:p14="http://schemas.microsoft.com/office/powerpoint/2010/main" val="4181436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2172</TotalTime>
  <Words>1349</Words>
  <Application>Microsoft Office PowerPoint</Application>
  <PresentationFormat>Экран (16:9)</PresentationFormat>
  <Paragraphs>425</Paragraphs>
  <Slides>64</Slides>
  <Notes>62</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64</vt:i4>
      </vt:variant>
    </vt:vector>
  </HeadingPairs>
  <TitlesOfParts>
    <vt:vector size="75" baseType="lpstr">
      <vt:lpstr>-apple-system</vt:lpstr>
      <vt:lpstr>Arial</vt:lpstr>
      <vt:lpstr>Calibri</vt:lpstr>
      <vt:lpstr>Georgia</vt:lpstr>
      <vt:lpstr>Raleway</vt:lpstr>
      <vt:lpstr>Segoe UI</vt:lpstr>
      <vt:lpstr>Times New Roman</vt:lpstr>
      <vt:lpstr>Trebuchet MS</vt:lpstr>
      <vt:lpstr>Verdana</vt:lpstr>
      <vt:lpstr>Wingdings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Культура  –  </vt:lpstr>
      <vt:lpstr> Духовная культура  связана с деятельностью, направленной на удовлетворение  потребностей, связанных с развитием, совершенствованием внутреннего мира человека, его сознания, психологии, мышления, знаний, эмоций, переживаний и др.   Духовная культура нацелена на преобразование самого человека, на рост его самосознания, на совершенствование умения управлять, владеть собой, своим поведением.   Продуктами духовного производства являются идеи, понятия, представления, научные гипотезы, теории, художественные образы, сюжеты художественных произведений, моральные нормы и правовые законы, политические взгляды и программы, религиозные воззрения и др.    </vt:lpstr>
      <vt:lpstr>     </vt:lpstr>
      <vt:lpstr>Презентация PowerPoint</vt:lpstr>
      <vt:lpstr>    </vt:lpstr>
      <vt:lpstr>  - мифология, - религия,  - мораль,  - искусство,  - политическая идеология,  - философия,  - наука, - право.     </vt:lpstr>
      <vt:lpstr>  </vt:lpstr>
      <vt:lpstr> Философия  – это    </vt:lpstr>
      <vt:lpstr>  </vt:lpstr>
      <vt:lpstr>   </vt:lpstr>
      <vt:lpstr>   </vt:lpstr>
      <vt:lpstr>      </vt:lpstr>
      <vt:lpstr> Философия как форма духовной культуры  </vt:lpstr>
      <vt:lpstr>             </vt:lpstr>
      <vt:lpstr>      Платон    </vt:lpstr>
      <vt:lpstr>   Родительская (жертвенная ) любовь –  «агапэ»  Романтическая любовь – «эрос»  Семейная (родственная, социальная) –  «сторгэ»  Дружеская любовь – «филия»  философия дружеский тип любви к мудрости  взаимообогощение: приобщаясь к мудрости через дружеское влечение жизнь становится мудрее.  </vt:lpstr>
      <vt:lpstr>      Аристотель (384 до н.э. – 322 до н.э.):     </vt:lpstr>
      <vt:lpstr>         </vt:lpstr>
      <vt:lpstr>Эпикте́т  (др.-греч. Έπίκτητος; ок. 50 — 138)  — древнегреческий философ-стоик;  раб в Риме, потом вольноотпущенный</vt:lpstr>
      <vt:lpstr>         </vt:lpstr>
      <vt:lpstr>         </vt:lpstr>
      <vt:lpstr>         </vt:lpstr>
      <vt:lpstr>         </vt:lpstr>
      <vt:lpstr>         </vt:lpstr>
      <vt:lpstr>         </vt:lpstr>
      <vt:lpstr>    </vt:lpstr>
      <vt:lpstr>         </vt:lpstr>
      <vt:lpstr>  </vt:lpstr>
      <vt:lpstr>  </vt:lpstr>
      <vt:lpstr>Презентация PowerPoint</vt:lpstr>
      <vt:lpstr>Презентация PowerPoint</vt:lpstr>
      <vt:lpstr>  Философия – это особого рода дискурс и стиль жизни   (Пьер Адо)    </vt:lpstr>
      <vt:lpstr>    Философия как стиль жизни и как форма культуры проявляется в том, чтобы  </vt:lpstr>
      <vt:lpstr>Философия – это особый стиль жизни, способ жить. Это работа над самим собой, как духовно-практический опыт реального процесса «вырабатывание внутреннего человека». </vt:lpstr>
      <vt:lpstr>    </vt:lpstr>
      <vt:lpstr>Презентация PowerPoint</vt:lpstr>
      <vt:lpstr>    </vt:lpstr>
      <vt:lpstr>    </vt:lpstr>
      <vt:lpstr>    </vt:lpstr>
      <vt:lpstr>    </vt:lpstr>
      <vt:lpstr>    </vt:lpstr>
      <vt:lpstr>Презентация PowerPoint</vt:lpstr>
      <vt:lpstr>Презентация PowerPoint</vt:lpstr>
      <vt:lpstr>Презентация PowerPoint</vt:lpstr>
      <vt:lpstr>Презентация PowerPoint</vt:lpstr>
      <vt:lpstr>      </vt:lpstr>
      <vt:lpstr>  Базовое определение: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ЗАГОЛОВОК ПРЕЗЕНТАЦИИ В ДВЕ И БОЛЕЕ СТРОК</dc:title>
  <dc:creator>Непомнящий Евгений</dc:creator>
  <cp:lastModifiedBy>Лохов Сергей Александрович</cp:lastModifiedBy>
  <cp:revision>134</cp:revision>
  <dcterms:created xsi:type="dcterms:W3CDTF">2017-01-25T11:18:17Z</dcterms:created>
  <dcterms:modified xsi:type="dcterms:W3CDTF">2023-05-18T14:51:30Z</dcterms:modified>
</cp:coreProperties>
</file>